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88" r:id="rId35"/>
    <p:sldId id="295" r:id="rId36"/>
    <p:sldId id="297" r:id="rId37"/>
    <p:sldId id="292" r:id="rId38"/>
    <p:sldId id="293" r:id="rId39"/>
    <p:sldId id="294" r:id="rId40"/>
    <p:sldId id="296" r:id="rId41"/>
    <p:sldId id="298" r:id="rId42"/>
    <p:sldId id="300" r:id="rId43"/>
    <p:sldId id="302" r:id="rId44"/>
    <p:sldId id="303" r:id="rId45"/>
    <p:sldId id="304" r:id="rId46"/>
    <p:sldId id="305" r:id="rId47"/>
    <p:sldId id="301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7" r:id="rId69"/>
    <p:sldId id="326" r:id="rId70"/>
    <p:sldId id="328" r:id="rId71"/>
    <p:sldId id="329" r:id="rId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696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EC31E-3E3F-4F75-A58D-9DC4BE7D191C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BD338-22CF-47C2-8C3C-C458E520F3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280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BD338-22CF-47C2-8C3C-C458E520F369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07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C5F62B-AF52-454C-BE54-5EA0982F8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044572-9F79-4055-A4D5-243809AD8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AF1B53-C6A6-4CCA-AF28-611FC2805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1B0C-13C3-4327-BEC3-89432B956491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FDBDFB-B4DD-4A5D-8CD1-AFA91C68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FD3E56-CB68-4F0C-A91C-C73AE349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55F3-D3BB-48D5-B214-FE58EAE2B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971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785659-E576-4868-A54F-8E3BE955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DC4CF6-9456-4BC1-8396-E6742F20B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9A315B-E421-4DF6-861A-BA5A1FB75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1B0C-13C3-4327-BEC3-89432B956491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B6941A-49DE-4667-BC5F-34130360E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850375-9126-481B-A2FD-2721319F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55F3-D3BB-48D5-B214-FE58EAE2B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580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F3BA48-62BF-4DB0-9A08-3D22C57C2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AE898A-FB1E-472B-B884-536D97F05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7DC042-FD30-49A8-9779-F8832FCDE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1B0C-13C3-4327-BEC3-89432B956491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227EAE-88FA-4ABB-9710-6E434992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183819-3FA3-449E-99F0-D54B2230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55F3-D3BB-48D5-B214-FE58EAE2B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850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F1932A-E338-4FE3-9DC1-39B467CE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E6068E-1ABD-43C5-857B-02525B54A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A59E4A-F3D7-4CA9-B0C3-AD7C6F358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1B0C-13C3-4327-BEC3-89432B956491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E530F1-27A4-4FF7-8273-545A94E28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A073B3-19FF-4BC6-97A1-740062BC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55F3-D3BB-48D5-B214-FE58EAE2B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662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F308D-8578-4397-A8CA-A55607CEC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9921A8-1E42-48E3-8E72-CA0C11436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7D1BD0-D136-44A7-A840-DFC88CAC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1B0C-13C3-4327-BEC3-89432B956491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D39C57-134A-4B99-9598-E6711BF8B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ADE6A8-21AC-47F3-B671-4E346EF53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55F3-D3BB-48D5-B214-FE58EAE2B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097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57EA3D-51A6-4F62-A73F-8CBBF3738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C13F14-6A29-4C0A-B37E-8D333B0B0C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B88986-79CA-419A-BBA4-B6CB6E433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CDF249-9F1B-49B8-A5F8-4533C100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1B0C-13C3-4327-BEC3-89432B956491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6865E0-5971-4421-8C4D-FEFA48D17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2368F7-970D-405D-9158-8F5A096CE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55F3-D3BB-48D5-B214-FE58EAE2B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93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D63A4-8899-4553-84F5-707DB0F4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609D39-E131-4855-84B7-BE2F799D2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35377A-1B11-4790-9731-EDA0F29C0B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A36E32C-768E-4695-9B3E-7230932519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252518-5148-4784-945D-514AA827A8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79D868-1E22-4A43-9F42-CD80B23AE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1B0C-13C3-4327-BEC3-89432B956491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70A1A9B-A052-4976-B37B-B93A70C9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12DA6F7-2970-4E2A-BB18-5D928DCDD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55F3-D3BB-48D5-B214-FE58EAE2B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589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68D19A-6462-4A70-B4E3-C91414EDD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E29C8B-C874-4666-B5E0-BC645B111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1B0C-13C3-4327-BEC3-89432B956491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3DCC19-DB6B-46E2-9B2B-45F485DA6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AA5431-FFAB-4955-AEEC-F2DD25BBF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55F3-D3BB-48D5-B214-FE58EAE2B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822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B6EA4FB-CEAA-4BB5-8CDB-12D80C7F7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1B0C-13C3-4327-BEC3-89432B956491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0BE2BC-FB23-4640-B82A-979013C98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91E299-959D-40EA-A97D-54C603A6E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55F3-D3BB-48D5-B214-FE58EAE2B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709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E15FB6-7FF4-4282-AD65-8B4F4AAB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1E99EB-427D-427A-BDAB-619864BD4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03CA6A-C947-459A-8184-AFABD1DB4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79EED6-4BE4-4A61-ADA3-6D3068558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1B0C-13C3-4327-BEC3-89432B956491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13B20E-693D-4B90-BAD3-B925CD6F5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80D038-B38B-43ED-BAF6-8E1119B07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55F3-D3BB-48D5-B214-FE58EAE2B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541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D6C6C-57A1-43CC-80BF-B6ABDC5FB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D48AFD9-6D62-4187-839F-71134C7848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D3B0A6-C89A-405C-914E-1F589C92B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F1782C-D2FF-4201-A216-9425CD8CD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1B0C-13C3-4327-BEC3-89432B956491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BE60E9-3955-4C1C-A248-506163FE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DEF338-C300-4BB0-8864-C41AC278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55F3-D3BB-48D5-B214-FE58EAE2B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090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83EFB0A-D7F8-4943-806B-F2B69D599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90A84B-9BDD-4A51-8ECD-A452FBF00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511583-6DAC-4178-BFEA-307B9A535E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01B0C-13C3-4327-BEC3-89432B956491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8F7BD1-5259-4CC3-BBDA-6BE8D133F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B80F08-3A51-468F-9F39-0C6DA8144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255F3-D3BB-48D5-B214-FE58EAE2B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3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emps?pn=20" TargetMode="External"/><Relationship Id="rId2" Type="http://schemas.openxmlformats.org/officeDocument/2006/relationships/hyperlink" Target="http://localhost:8080/emp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47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pring.io/tools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blogs.com/xmzzp/p/4177852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计算机生成了可选文字:&#10;员 工 信 息 管 理 系 统 &#10;电 子 邮 箱 &#10;2C5731 @126.com &#10;6E5002 @12&amp; com &#10;」494巳3@12&amp; com &#10;《7ra94@126.com &#10;5C70 巳5@126.com &#10;首 页 &#10;开 发 部 &#10;开 发 部 &#10;开 发 部 &#10;开 发 部 &#10;开 发 部 &#10;2 &#10;3 &#10;新 唱 &#10;5 &#10;亂 除 &#10;囗 &#10;囗 &#10;囗 &#10;囗 &#10;5 &#10;6 &#10;7 &#10;8 &#10;2C5731 &#10;6E5002 &#10;」 494 巳 3 &#10;《 7ra94 &#10;5C70 巳 5 &#10;当 前 第 1 页 401 页 2 5 条 记 录 &#10;4 &#10;末 页 ">
            <a:extLst>
              <a:ext uri="{FF2B5EF4-FFF2-40B4-BE49-F238E27FC236}">
                <a16:creationId xmlns:a16="http://schemas.microsoft.com/office/drawing/2014/main" id="{12BFDA07-4645-47A0-8302-5FB8923BF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" y="1652876"/>
            <a:ext cx="1128712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3176621-5158-46D2-B21A-D1FC6B484E84}"/>
              </a:ext>
            </a:extLst>
          </p:cNvPr>
          <p:cNvSpPr txBox="1"/>
          <p:nvPr/>
        </p:nvSpPr>
        <p:spPr>
          <a:xfrm>
            <a:off x="267854" y="323272"/>
            <a:ext cx="1529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界面</a:t>
            </a:r>
            <a:r>
              <a:rPr lang="en-US" altLang="zh-CN" sz="3600" dirty="0">
                <a:solidFill>
                  <a:srgbClr val="FF0000"/>
                </a:solidFill>
              </a:rPr>
              <a:t>UI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647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9F5080-4E21-441A-BCCE-46FA66A4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Maven</a:t>
            </a:r>
            <a:r>
              <a:rPr lang="zh-CN" altLang="en-US" dirty="0"/>
              <a:t>工程</a:t>
            </a:r>
          </a:p>
        </p:txBody>
      </p:sp>
      <p:pic>
        <p:nvPicPr>
          <p:cNvPr id="2049" name="Picture 1" descr="计算机生成了可选文字:&#10;《 ： New Maven Project &#10;New Maven project &#10;Select project name and 《 0 “ tion &#10;Create a Simple project 划 p archetype selection) &#10;use default Workspace location &#10;乜 00 ： &#10;囗 d project(s) to working set &#10;Working set: &#10;' Back &#10;Next &#10;finish &#10;Browse... &#10;Cancel ">
            <a:extLst>
              <a:ext uri="{FF2B5EF4-FFF2-40B4-BE49-F238E27FC236}">
                <a16:creationId xmlns:a16="http://schemas.microsoft.com/office/drawing/2014/main" id="{A76279C0-A8B5-4CE0-A1F1-042E700CAE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60" y="1690688"/>
            <a:ext cx="3410528" cy="306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E8171E24-64EA-47C4-AC0E-82EC241FEEFC}"/>
              </a:ext>
            </a:extLst>
          </p:cNvPr>
          <p:cNvSpPr/>
          <p:nvPr/>
        </p:nvSpPr>
        <p:spPr>
          <a:xfrm>
            <a:off x="3625888" y="2992582"/>
            <a:ext cx="632076" cy="258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ADFBF23-4AC7-4AEE-B829-16C04D502AF9}"/>
              </a:ext>
            </a:extLst>
          </p:cNvPr>
          <p:cNvGrpSpPr/>
          <p:nvPr/>
        </p:nvGrpSpPr>
        <p:grpSpPr>
          <a:xfrm>
            <a:off x="4390736" y="1690688"/>
            <a:ext cx="3410527" cy="3066392"/>
            <a:chOff x="4390736" y="1690688"/>
            <a:chExt cx="3410527" cy="3066392"/>
          </a:xfrm>
        </p:grpSpPr>
        <p:pic>
          <p:nvPicPr>
            <p:cNvPr id="2050" name="Picture 2" descr="计算机生成了可选文字:&#10;0 &#10;New Maven Project &#10;New Maven project &#10;Configure project &#10;Artifact &#10;Group ： &#10;Artifact 尾 &#10;Packaging: &#10;Name ： &#10;O.O.I-SNAPSHOT &#10;War &#10;Description: &#10;Parent Project &#10;Group 尾 ； &#10;厶 ct &#10;Version ： &#10;卜 Ad!anced &#10;Browse 灬 &#10;finish &#10;Clear &#10;C 引 1 “ 》 ">
              <a:extLst>
                <a:ext uri="{FF2B5EF4-FFF2-40B4-BE49-F238E27FC236}">
                  <a16:creationId xmlns:a16="http://schemas.microsoft.com/office/drawing/2014/main" id="{944063A7-9B96-4E45-925D-9665E2823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0736" y="1690688"/>
              <a:ext cx="3410527" cy="3066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AD66E611-FC1F-47E6-A504-6DEE9C910424}"/>
                </a:ext>
              </a:extLst>
            </p:cNvPr>
            <p:cNvSpPr/>
            <p:nvPr/>
          </p:nvSpPr>
          <p:spPr>
            <a:xfrm>
              <a:off x="4849091" y="2868470"/>
              <a:ext cx="1015999" cy="124112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3951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CFC20-3836-42C7-917E-D148460A6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Maven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07F08C-803F-485F-BE28-1E34DB44E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558925"/>
            <a:ext cx="5429250" cy="1479550"/>
          </a:xfrm>
        </p:spPr>
        <p:txBody>
          <a:bodyPr/>
          <a:lstStyle/>
          <a:p>
            <a:r>
              <a:rPr lang="zh-CN" altLang="zh-CN" sz="1600" dirty="0"/>
              <a:t>等待</a:t>
            </a:r>
            <a:r>
              <a:rPr lang="en-US" altLang="zh-CN" sz="1600" dirty="0"/>
              <a:t>Maven</a:t>
            </a:r>
            <a:r>
              <a:rPr lang="zh-CN" altLang="zh-CN" sz="1600" dirty="0"/>
              <a:t>环境初始化完毕</a:t>
            </a:r>
          </a:p>
          <a:p>
            <a:r>
              <a:rPr lang="zh-CN" altLang="zh-CN" sz="1600" dirty="0"/>
              <a:t>右键</a:t>
            </a:r>
            <a:r>
              <a:rPr lang="en-US" altLang="zh-CN" sz="1600" dirty="0" err="1"/>
              <a:t>ssm</a:t>
            </a:r>
            <a:r>
              <a:rPr lang="en-US" altLang="zh-CN" sz="1600" dirty="0"/>
              <a:t>-crud -&gt; Properties -&gt; Project Facets</a:t>
            </a:r>
            <a:endParaRPr lang="zh-CN" altLang="zh-CN" sz="1600" dirty="0"/>
          </a:p>
          <a:p>
            <a:r>
              <a:rPr lang="zh-CN" altLang="zh-CN" sz="1600" dirty="0"/>
              <a:t>先去掉勾选</a:t>
            </a:r>
            <a:r>
              <a:rPr lang="en-US" altLang="zh-CN" sz="1600" dirty="0"/>
              <a:t>Dynamic Web Module</a:t>
            </a:r>
            <a:r>
              <a:rPr lang="zh-CN" altLang="zh-CN" sz="1600" dirty="0"/>
              <a:t>，点击</a:t>
            </a:r>
            <a:r>
              <a:rPr lang="en-US" altLang="zh-CN" sz="1600" dirty="0"/>
              <a:t>Apply</a:t>
            </a:r>
            <a:endParaRPr lang="zh-CN" altLang="zh-CN" sz="1600" dirty="0"/>
          </a:p>
          <a:p>
            <a:r>
              <a:rPr lang="zh-CN" altLang="zh-CN" sz="1600" dirty="0"/>
              <a:t>重新勾选</a:t>
            </a:r>
            <a:r>
              <a:rPr lang="en-US" altLang="zh-CN" sz="1600" dirty="0"/>
              <a:t>Dynamic Web Module</a:t>
            </a:r>
            <a:r>
              <a:rPr lang="zh-CN" altLang="zh-CN" sz="1600" dirty="0"/>
              <a:t>，配置</a:t>
            </a:r>
          </a:p>
          <a:p>
            <a:endParaRPr lang="zh-CN" altLang="en-US" dirty="0"/>
          </a:p>
        </p:txBody>
      </p:sp>
      <p:pic>
        <p:nvPicPr>
          <p:cNvPr id="3073" name="Picture 1" descr="0- を ! を ・ 、 当 ー さ 、 物 、 を - き ロ &#10;ー ー - を に 10 ロ &#10;ー ′ を 要 1 姜 、 ロ ">
            <a:extLst>
              <a:ext uri="{FF2B5EF4-FFF2-40B4-BE49-F238E27FC236}">
                <a16:creationId xmlns:a16="http://schemas.microsoft.com/office/drawing/2014/main" id="{2982B72C-AE3C-4979-9C24-2C684678C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4105276"/>
            <a:ext cx="4067175" cy="260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 &#10;Mod if/ Faceted Project &#10;Web Module &#10;Configure web module settings. &#10;Context root: &#10;ssm-crud &#10;Content directory: src/main/webappl &#10;Z] Generate web.xml deployment descriptor ">
            <a:extLst>
              <a:ext uri="{FF2B5EF4-FFF2-40B4-BE49-F238E27FC236}">
                <a16:creationId xmlns:a16="http://schemas.microsoft.com/office/drawing/2014/main" id="{57424FE0-07D8-4DD8-A412-1286420B4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6" y="3784149"/>
            <a:ext cx="3581399" cy="303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DEB5D14-8AC3-4CB4-8999-40C0DC782BDE}"/>
              </a:ext>
            </a:extLst>
          </p:cNvPr>
          <p:cNvCxnSpPr/>
          <p:nvPr/>
        </p:nvCxnSpPr>
        <p:spPr>
          <a:xfrm>
            <a:off x="2495550" y="2819400"/>
            <a:ext cx="0" cy="121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D78BDDE-8C25-441F-920E-067D4B4EE88E}"/>
              </a:ext>
            </a:extLst>
          </p:cNvPr>
          <p:cNvCxnSpPr/>
          <p:nvPr/>
        </p:nvCxnSpPr>
        <p:spPr>
          <a:xfrm>
            <a:off x="4810125" y="5248275"/>
            <a:ext cx="2828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45D3811-B66A-4FED-ABC2-EC1930B1363E}"/>
              </a:ext>
            </a:extLst>
          </p:cNvPr>
          <p:cNvSpPr txBox="1"/>
          <p:nvPr/>
        </p:nvSpPr>
        <p:spPr>
          <a:xfrm>
            <a:off x="5208900" y="4752532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修改</a:t>
            </a:r>
            <a:r>
              <a:rPr lang="en-US" altLang="zh-CN" dirty="0" err="1"/>
              <a:t>webapp</a:t>
            </a:r>
            <a:r>
              <a:rPr lang="zh-CN" altLang="zh-CN" dirty="0"/>
              <a:t>发布路径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784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58D6A-3BBB-4711-AF6A-0A5B919E2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引入</a:t>
            </a:r>
            <a:r>
              <a:rPr lang="en-US" altLang="zh-CN" dirty="0"/>
              <a:t>jar</a:t>
            </a:r>
            <a:r>
              <a:rPr lang="zh-CN" altLang="zh-CN" dirty="0"/>
              <a:t>包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D6F8C6-D661-4950-8101-DE9466D05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108325"/>
          </a:xfrm>
        </p:spPr>
        <p:txBody>
          <a:bodyPr/>
          <a:lstStyle/>
          <a:p>
            <a:r>
              <a:rPr lang="en-US" altLang="zh-CN" dirty="0"/>
              <a:t>spring</a:t>
            </a:r>
            <a:endParaRPr lang="zh-CN" altLang="zh-CN" dirty="0"/>
          </a:p>
          <a:p>
            <a:r>
              <a:rPr lang="en-US" altLang="zh-CN" dirty="0" err="1"/>
              <a:t>springMVC</a:t>
            </a:r>
            <a:endParaRPr lang="zh-CN" altLang="zh-CN" dirty="0"/>
          </a:p>
          <a:p>
            <a:r>
              <a:rPr lang="en-US" altLang="zh-CN" dirty="0" err="1"/>
              <a:t>mybatis</a:t>
            </a:r>
            <a:endParaRPr lang="zh-CN" altLang="zh-CN" dirty="0"/>
          </a:p>
          <a:p>
            <a:r>
              <a:rPr lang="zh-CN" altLang="zh-CN" dirty="0"/>
              <a:t>数据库连接池</a:t>
            </a:r>
          </a:p>
          <a:p>
            <a:r>
              <a:rPr lang="zh-CN" altLang="zh-CN" dirty="0"/>
              <a:t>数据库驱动包</a:t>
            </a:r>
          </a:p>
          <a:p>
            <a:r>
              <a:rPr lang="zh-CN" altLang="zh-CN" dirty="0"/>
              <a:t>其他（</a:t>
            </a:r>
            <a:r>
              <a:rPr lang="en-US" altLang="zh-CN" dirty="0" err="1"/>
              <a:t>jstl</a:t>
            </a:r>
            <a:r>
              <a:rPr lang="en-US" altLang="zh-CN" dirty="0"/>
              <a:t>/servlet-</a:t>
            </a:r>
            <a:r>
              <a:rPr lang="en-US" altLang="zh-CN" dirty="0" err="1"/>
              <a:t>api</a:t>
            </a:r>
            <a:r>
              <a:rPr lang="en-US" altLang="zh-CN" dirty="0"/>
              <a:t>/</a:t>
            </a:r>
            <a:r>
              <a:rPr lang="en-US" altLang="zh-CN" dirty="0" err="1"/>
              <a:t>junit</a:t>
            </a:r>
            <a:r>
              <a:rPr lang="zh-CN" altLang="zh-CN" dirty="0"/>
              <a:t>）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5459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2D4AF-463B-4A54-8CBA-DAE62AA8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pom.xml</a:t>
            </a:r>
            <a:r>
              <a:rPr lang="zh-CN" altLang="en-US" dirty="0"/>
              <a:t>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ABFA29-4EA5-4635-AECB-031EEE10C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92250"/>
            <a:ext cx="10515600" cy="4351338"/>
          </a:xfrm>
        </p:spPr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maven</a:t>
            </a:r>
            <a:r>
              <a:rPr lang="zh-CN" altLang="en-US" dirty="0"/>
              <a:t>官网找到各个包，分别配置，之后会自动下载</a:t>
            </a:r>
          </a:p>
        </p:txBody>
      </p:sp>
      <p:pic>
        <p:nvPicPr>
          <p:cNvPr id="4097" name="Picture 1" descr="Project Explorer &#10;boot-c r m &#10;mybatisdemo &#10;Servers &#10;springdemo &#10;ssm annotatlon &#10;ssm crud &#10;Deployment Descriptor: ssm_crud &#10;JAX-WS Web Services &#10;Java R &#10;e sou rces &#10;Java Script Resources &#10;Deployed Resou rces &#10;ta rget &#10;mbg xml &#10;M pom.xml &#10;ssm xml &#10;Ê] ssm_crud/pom.xml &#10;S&lt;project xmlns—&quot;http://maven. apache.org/POM/4. O. O&quot; xmlns:xsi—&quot;http://www.w3.org/2001/J&quot; &#10;xsi: schemaLocation— &quot;http://maven. apache. org/POM/4.0.0 http://maven. apache. org/xsd, &#10;&lt;artifactld&gt;ssm crud&lt;/artifactld&gt; &#10;&lt;packaging&gt;war&lt;/packaging&gt; &#10;_ ÊIÀ1fiãfiRjarã --&gt; &#10;- http://mvnrepository.com/ &#10;&lt;dependencies&gt; &#10;SpringMVCã --&gt; &#10;https : / / mvn repository.com/artifact/org. springframework/ spring-webmvc &#10;&lt;dependency&gt; &#10;&lt;artifactld&gt;spring-webmvc&lt;/artifactld&gt; &#10;&lt;/version&gt; &#10;4.3.7.RELEASE &#10;&lt;verslon&gt; &#10;&lt;/dependency&gt; &#10;Spring JDBCã --&gt; &#10;https : / / mvn repository.com/artifact/org. springframework/ spring &#10;-jdbc &#10;&lt;dependency&gt; &#10;&lt;/version&gt; &#10;4.3.7.RELEASE &#10;&lt;verslon&gt; &#10;&lt;/dependency&gt; &#10;Spring$# _ &#10;https://mvnrepository.com/artifact/org. springframework/ spring- aspects &#10;&lt;dependency&gt; &#10;&lt;artifactld&gt;spring-aspects&lt;/artifactld&gt; &#10;&lt;/version&gt; &#10;4.3.7.RELEASE &#10;&lt;verslon&gt; &#10;&lt;/dependency&gt; &#10;https://mvnrepository.com/artifact/org.mybatis/mybatis &#10;&lt;dependency&gt; &#10;&lt;vers10n&gt;3 4 2&lt;/version&gt; &#10;Overview Dependencies Dependency Hierarchy Efective POM pom.xml &#10;Outline Task List &#10;dependencies &#10;- SpringMVCã &#10;https://mvnrepositorycom/a rtifact/org.springfra mework/spri ng -webmvc &#10;dependency org.springframework : spring-webmvc : 4.3.7.RELEASE &#10;- Spring JDBCÕ &#10;https://mvnrepository.com/a rtifact/org.springfra mework/ spri ng -jd bc &#10;dependency org.springframework : spring-jdbc : 4.3.7.RELEASE &#10;- Springã# &#10;https://mvnrepositorycom/a rtifact/org.springfra mework/spri ng -aspects &#10;dependency org.springframework : spring-aspects : 4.3.7.RELEASE &#10;M y bati sã &#10;https://mvnrepository.com/a rtifact/org.mybatis/mybatis &#10;dependency org.mybatis : mybatis : 3.42 &#10;M y ba ti sias p ri &#10;https://mvnrepositorycom/a rtifact/org.mybatis/mybatis-spring &#10;dependency org.mybatis : mybatis-spring : 1.3.1 &#10;https://mvnrepository.com/a rtifact/c3pO/c3pO &#10;dependency c3pO : c3pO : 09.1.2 &#10;https://mvnrepositorycom/a rtifact/ mysq / mysq -connector -java &#10;dependency mysql : mysql-connector-java : 5.1.41 &#10;JSTLã &#10;https://mvnrepository.com/a rtifact/j stl [j stl &#10;dependency jstl :jstl : 1.2 &#10;- httprequestservlets &#10;https://mvnrepositorycom/a rtifact/javax.servlet/javax.servlet-a pi &#10;dependency javax.servlet : javax.servlet-api : 3.0.1 : provided &#10;https://mvnrepository.com/a rtifact/j u nit/j u nit &#10;dependency junit : junit : 4.12 : test &#10;https://mvnrepositorycom/a rtifact/org.mybatis.generator/mybatis-generator-core &#10;dependency org.mybatis.generator : mybatis-generator-core : 1.3.5 &#10;https://mvnrepository.com/a rtifact/org.springfra mework/ spri ng -test &#10;dependency org.springframework : spring-test : 4.3.7.RELEASE : test &#10;dependency com.github.pagehelper : pagehelper : 5.1.2 &#10;https://mvnrepositorycom/a rtifact/com.fasterxmljackson.core/jackson-databina &#10;dependency com.fasterxmljackson.core : jackson-databind : 2.8.8 &#10;https://mvnrepository.com/a rtifact/org.hibernate/hibernate-validator &#10;dependency org.hibernate : hibernate-validator : 5.4.1 Final ">
            <a:extLst>
              <a:ext uri="{FF2B5EF4-FFF2-40B4-BE49-F238E27FC236}">
                <a16:creationId xmlns:a16="http://schemas.microsoft.com/office/drawing/2014/main" id="{4875F6C3-1758-4983-B8B6-2A8E27F72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56528"/>
            <a:ext cx="11391901" cy="46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904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EC5B4B-2D69-4C9B-8960-776E752D9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引入</a:t>
            </a:r>
            <a:r>
              <a:rPr lang="en-US" altLang="zh-CN" dirty="0" err="1"/>
              <a:t>BootStrap</a:t>
            </a:r>
            <a:r>
              <a:rPr lang="zh-CN" altLang="en-US" dirty="0"/>
              <a:t>和</a:t>
            </a:r>
            <a:r>
              <a:rPr lang="en-US" altLang="zh-CN" dirty="0" err="1"/>
              <a:t>JQuery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DF915A-3F44-44AC-8D81-29AC37D846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6275" y="1838325"/>
            <a:ext cx="2752725" cy="4743450"/>
          </a:xfrm>
          <a:prstGeom prst="rect">
            <a:avLst/>
          </a:prstGeom>
        </p:spPr>
      </p:pic>
      <p:pic>
        <p:nvPicPr>
          <p:cNvPr id="5121" name="Picture 1" descr="page language=&quot;java&quot; content Type=&quot;text/htm[; charset=UTF-8&quot; &#10;page Encoding— &quot;UTF-8 &quot;%&gt; &#10;&lt;jsp:forward &#10;html PUBLIC &#10;-//W3C//DTD HTML 4.01 Transitional//EN&quot; &#10;&lt;html&gt; &#10;&lt;head&gt; &#10;&quot;http://www.w3.org/TR/htm14/loose.dtd&quot;&gt; &#10;&lt;meta http-equiv &quot;Content-Type&quot; content ' text/htmL; charset=UTF-81&quot;&gt; &#10;Bootstrap &#10;&lt;link css&quot; rel &quot;styLesheet&quot;&gt; &#10;&lt;script src &quot;static/bootstrap-3.3.7-dist/js/bootstrap.min.js&quot;&gt;&lt;/script&gt; &#10;JQuery --&gt; &#10;&lt;script type=&quot;text/javascript&quot; src &quot;static/js/jquery-l. 11.0. &#10;&lt;/head&gt; &#10;&lt;body&gt; &#10;&lt;/bodp &#10;&lt;/html&gt; ">
            <a:extLst>
              <a:ext uri="{FF2B5EF4-FFF2-40B4-BE49-F238E27FC236}">
                <a16:creationId xmlns:a16="http://schemas.microsoft.com/office/drawing/2014/main" id="{75ECE079-6207-4F5E-9108-41B66C358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1" y="2798442"/>
            <a:ext cx="5829300" cy="224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A9B977F-2113-4A49-A713-B76D3262B95A}"/>
              </a:ext>
            </a:extLst>
          </p:cNvPr>
          <p:cNvCxnSpPr/>
          <p:nvPr/>
        </p:nvCxnSpPr>
        <p:spPr>
          <a:xfrm>
            <a:off x="3429000" y="3800475"/>
            <a:ext cx="228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25B2AA8-4EE9-48AE-894C-5C97BA5FC0DD}"/>
              </a:ext>
            </a:extLst>
          </p:cNvPr>
          <p:cNvSpPr txBox="1"/>
          <p:nvPr/>
        </p:nvSpPr>
        <p:spPr>
          <a:xfrm>
            <a:off x="3818428" y="3277014"/>
            <a:ext cx="1507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定义</a:t>
            </a:r>
            <a:r>
              <a:rPr lang="en-US" altLang="zh-CN" dirty="0" err="1"/>
              <a:t>index.jsp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4645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A69C4-F707-4DE9-A874-68170686C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编写</a:t>
            </a:r>
            <a:r>
              <a:rPr lang="en-US" altLang="zh-CN" dirty="0"/>
              <a:t>SSM</a:t>
            </a:r>
            <a:r>
              <a:rPr lang="zh-CN" altLang="zh-CN" dirty="0"/>
              <a:t>整合的关键配置文件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22C20B-D583-47AD-9CCC-0D039E0D5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web.xml</a:t>
            </a:r>
            <a:endParaRPr lang="zh-CN" altLang="zh-CN" dirty="0"/>
          </a:p>
          <a:p>
            <a:r>
              <a:rPr lang="en-US" altLang="zh-CN" dirty="0"/>
              <a:t>applicationContext.xml(Spring</a:t>
            </a:r>
            <a:r>
              <a:rPr lang="zh-CN" altLang="en-US" dirty="0"/>
              <a:t>的配置文件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springmvc.xml</a:t>
            </a:r>
            <a:endParaRPr lang="zh-CN" altLang="zh-CN" dirty="0"/>
          </a:p>
          <a:p>
            <a:r>
              <a:rPr lang="en-US" altLang="zh-CN" dirty="0"/>
              <a:t>mybatis.xml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2654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A0DE1-D3D3-448D-85AB-60DAA607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" y="0"/>
            <a:ext cx="10515600" cy="1325563"/>
          </a:xfrm>
        </p:spPr>
        <p:txBody>
          <a:bodyPr/>
          <a:lstStyle/>
          <a:p>
            <a:r>
              <a:rPr lang="en-US" altLang="zh-CN" dirty="0"/>
              <a:t>web.xml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0FAF68-FD1F-4BC3-9545-C7B0E19D0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" y="1042883"/>
            <a:ext cx="4367213" cy="7994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DE6245-8C26-4985-8F9A-1052A29A9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6" y="1842327"/>
            <a:ext cx="4814454" cy="700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7A57A9-1E98-44FA-9474-4A6C5C1FA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43202"/>
            <a:ext cx="4483533" cy="25814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3ED4D0-E9C9-4760-9DA1-ADF562B36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71680"/>
            <a:ext cx="4664364" cy="17122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51D237-01CC-423A-A7E0-DED381C69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858000"/>
            <a:ext cx="4814453" cy="10873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2DFBC59-2496-4E68-A370-43D0B0332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8805" y="1285875"/>
            <a:ext cx="3095625" cy="428625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182C4D2-DDEE-4638-83C7-2DC85FA55729}"/>
              </a:ext>
            </a:extLst>
          </p:cNvPr>
          <p:cNvCxnSpPr/>
          <p:nvPr/>
        </p:nvCxnSpPr>
        <p:spPr>
          <a:xfrm>
            <a:off x="3191596" y="1671782"/>
            <a:ext cx="4516873" cy="175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C502438-CF02-4834-BBC4-AA04D9C1AF1E}"/>
              </a:ext>
            </a:extLst>
          </p:cNvPr>
          <p:cNvCxnSpPr/>
          <p:nvPr/>
        </p:nvCxnSpPr>
        <p:spPr>
          <a:xfrm flipV="1">
            <a:off x="3135600" y="4269546"/>
            <a:ext cx="4502873" cy="1758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948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A0B84-09BA-44C9-BE8C-26D9FFF00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applicationContext.xml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F003E3-2257-4F73-A829-E2D988D1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18" y="2499158"/>
            <a:ext cx="7162800" cy="31527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703CDFA-08E7-4B26-9C1E-BE1D427CCB9E}"/>
              </a:ext>
            </a:extLst>
          </p:cNvPr>
          <p:cNvSpPr txBox="1"/>
          <p:nvPr/>
        </p:nvSpPr>
        <p:spPr>
          <a:xfrm>
            <a:off x="1126836" y="1865745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完整文件头 从文档中拷贝</a:t>
            </a:r>
          </a:p>
        </p:txBody>
      </p:sp>
    </p:spTree>
    <p:extLst>
      <p:ext uri="{BB962C8B-B14F-4D97-AF65-F5344CB8AC3E}">
        <p14:creationId xmlns:p14="http://schemas.microsoft.com/office/powerpoint/2010/main" val="3343332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A0B84-09BA-44C9-BE8C-26D9FFF00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applicationContext.xml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CB0B0B-3002-4517-9BCF-6689CEB21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5457"/>
            <a:ext cx="7781925" cy="2314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073BC3-3521-4865-BC11-BC5ABAA09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707" y="1443037"/>
            <a:ext cx="2724150" cy="3971925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058A9F1-88F7-4229-A5FA-A3E5251E3AA9}"/>
              </a:ext>
            </a:extLst>
          </p:cNvPr>
          <p:cNvCxnSpPr/>
          <p:nvPr/>
        </p:nvCxnSpPr>
        <p:spPr>
          <a:xfrm>
            <a:off x="7130473" y="2687782"/>
            <a:ext cx="2798618" cy="1117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91A8234D-1BEC-46EF-84A5-3EB9EB040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84" y="5555672"/>
            <a:ext cx="4914900" cy="1066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9DAC1B-38CB-4A89-A809-1E06CABBB675}"/>
              </a:ext>
            </a:extLst>
          </p:cNvPr>
          <p:cNvSpPr txBox="1"/>
          <p:nvPr/>
        </p:nvSpPr>
        <p:spPr>
          <a:xfrm>
            <a:off x="630084" y="5045630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Jdbc</a:t>
            </a:r>
            <a:r>
              <a:rPr lang="zh-CN" altLang="en-US" dirty="0"/>
              <a:t>配置文件的内容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1823B27-7FFF-4869-A80C-E677853936FC}"/>
              </a:ext>
            </a:extLst>
          </p:cNvPr>
          <p:cNvCxnSpPr/>
          <p:nvPr/>
        </p:nvCxnSpPr>
        <p:spPr>
          <a:xfrm flipH="1">
            <a:off x="1403927" y="3429000"/>
            <a:ext cx="3352800" cy="240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223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A0B84-09BA-44C9-BE8C-26D9FFF00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applicationContext.xml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168288-410E-404F-AFA0-E0A8755FE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80" y="2137930"/>
            <a:ext cx="6076950" cy="10858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2EABD77-9716-450B-B974-E165242FC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782" y="596900"/>
            <a:ext cx="3057525" cy="5895975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519817B-BD04-4BA4-8B64-214E8E1D8E16}"/>
              </a:ext>
            </a:extLst>
          </p:cNvPr>
          <p:cNvCxnSpPr/>
          <p:nvPr/>
        </p:nvCxnSpPr>
        <p:spPr>
          <a:xfrm>
            <a:off x="5689600" y="2974109"/>
            <a:ext cx="3205018" cy="350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534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150B5-E521-4A89-87E7-2B050CEA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功能分解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92D4EC-FEC1-4C8C-AB51-C3B6EAE25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ctr"/>
            <a:r>
              <a:rPr lang="en-US" altLang="zh-CN" dirty="0"/>
              <a:t> </a:t>
            </a:r>
            <a:r>
              <a:rPr lang="zh-CN" altLang="zh-CN" dirty="0"/>
              <a:t>查询和分页显示</a:t>
            </a:r>
          </a:p>
          <a:p>
            <a:r>
              <a:rPr lang="zh-CN" altLang="zh-CN" dirty="0"/>
              <a:t> 新增员工信息功能</a:t>
            </a:r>
            <a:endParaRPr lang="en-US" altLang="zh-CN" dirty="0"/>
          </a:p>
          <a:p>
            <a:pPr lvl="1"/>
            <a:r>
              <a:rPr lang="zh-CN" altLang="en-US" dirty="0"/>
              <a:t>数据校验，需要校验用户名和邮箱是否合法</a:t>
            </a:r>
            <a:endParaRPr lang="en-US" altLang="zh-CN" dirty="0"/>
          </a:p>
          <a:p>
            <a:pPr lvl="1"/>
            <a:r>
              <a:rPr lang="zh-CN" altLang="en-US" dirty="0"/>
              <a:t>前端使用</a:t>
            </a:r>
            <a:r>
              <a:rPr lang="en-US" altLang="zh-CN" dirty="0" err="1"/>
              <a:t>jquery</a:t>
            </a:r>
            <a:r>
              <a:rPr lang="zh-CN" altLang="en-US" dirty="0"/>
              <a:t>校验，后端使用</a:t>
            </a:r>
            <a:r>
              <a:rPr lang="en-US" altLang="zh-CN" dirty="0"/>
              <a:t>JSR303</a:t>
            </a:r>
            <a:endParaRPr lang="zh-CN" altLang="zh-CN" dirty="0"/>
          </a:p>
          <a:p>
            <a:r>
              <a:rPr lang="zh-CN" altLang="zh-CN" dirty="0"/>
              <a:t> 修改员工信息功能</a:t>
            </a:r>
          </a:p>
          <a:p>
            <a:r>
              <a:rPr lang="zh-CN" altLang="zh-CN" dirty="0"/>
              <a:t> 单个删除员工</a:t>
            </a:r>
          </a:p>
          <a:p>
            <a:r>
              <a:rPr lang="zh-CN" altLang="zh-CN" dirty="0"/>
              <a:t> 批量删除员工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增删改查都是用</a:t>
            </a:r>
            <a:r>
              <a:rPr lang="en-US" altLang="zh-CN" dirty="0"/>
              <a:t>AJAX</a:t>
            </a:r>
            <a:r>
              <a:rPr lang="zh-CN" altLang="en-US" dirty="0"/>
              <a:t>完成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Rest</a:t>
            </a:r>
            <a:r>
              <a:rPr lang="zh-CN" altLang="en-US" dirty="0"/>
              <a:t>风格的</a:t>
            </a:r>
            <a:r>
              <a:rPr lang="en-US" altLang="zh-CN" dirty="0"/>
              <a:t>URI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2960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B4A382B4-E080-49A4-86D5-F50F45A58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850" y="76200"/>
            <a:ext cx="3105150" cy="67056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279DD16-904C-4EEF-9412-2C4035146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applicationContext.xml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90B0B3-0165-468E-9D97-DB9BC20BB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08" y="1690688"/>
            <a:ext cx="5839547" cy="2629587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CF68B05-83E4-40FD-AD36-D097E6D389A5}"/>
              </a:ext>
            </a:extLst>
          </p:cNvPr>
          <p:cNvCxnSpPr>
            <a:cxnSpLocks/>
          </p:cNvCxnSpPr>
          <p:nvPr/>
        </p:nvCxnSpPr>
        <p:spPr>
          <a:xfrm>
            <a:off x="5320145" y="2484582"/>
            <a:ext cx="4793673" cy="300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AB10CEA-EBBB-4AF5-A030-1D204F24C2DA}"/>
              </a:ext>
            </a:extLst>
          </p:cNvPr>
          <p:cNvCxnSpPr>
            <a:cxnSpLocks/>
          </p:cNvCxnSpPr>
          <p:nvPr/>
        </p:nvCxnSpPr>
        <p:spPr>
          <a:xfrm>
            <a:off x="5483730" y="3131127"/>
            <a:ext cx="4630088" cy="1259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726193F-5285-4A24-B0F3-A31DB2A9A008}"/>
              </a:ext>
            </a:extLst>
          </p:cNvPr>
          <p:cNvCxnSpPr>
            <a:cxnSpLocks/>
          </p:cNvCxnSpPr>
          <p:nvPr/>
        </p:nvCxnSpPr>
        <p:spPr>
          <a:xfrm flipV="1">
            <a:off x="4599709" y="2752436"/>
            <a:ext cx="5734051" cy="1274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0D5625A-B5B3-44B0-8C50-0792C98B6BDE}"/>
              </a:ext>
            </a:extLst>
          </p:cNvPr>
          <p:cNvSpPr/>
          <p:nvPr/>
        </p:nvSpPr>
        <p:spPr>
          <a:xfrm>
            <a:off x="3380509" y="2641600"/>
            <a:ext cx="1219200" cy="25861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2A7C871-1FF8-456F-AFAC-2B1ED1FC5879}"/>
              </a:ext>
            </a:extLst>
          </p:cNvPr>
          <p:cNvSpPr txBox="1"/>
          <p:nvPr/>
        </p:nvSpPr>
        <p:spPr>
          <a:xfrm>
            <a:off x="655782" y="4922982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来自第一步配置的</a:t>
            </a:r>
            <a:r>
              <a:rPr lang="en-US" altLang="zh-CN" dirty="0"/>
              <a:t>C3P0</a:t>
            </a:r>
            <a:r>
              <a:rPr lang="zh-CN" altLang="en-US" dirty="0"/>
              <a:t>数据源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43AA0D7-5734-44DC-B6EC-24699D9B91F9}"/>
              </a:ext>
            </a:extLst>
          </p:cNvPr>
          <p:cNvCxnSpPr/>
          <p:nvPr/>
        </p:nvCxnSpPr>
        <p:spPr>
          <a:xfrm flipH="1">
            <a:off x="2715491" y="2900218"/>
            <a:ext cx="1099127" cy="203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18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05C40-1055-4871-AEC0-28F58F062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applicationContext.xml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349E7E-94F3-4FA4-99D1-C11D6B629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2846"/>
            <a:ext cx="6637481" cy="40723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13F36F-11AB-4EE3-9562-61B6D7C2DA1D}"/>
              </a:ext>
            </a:extLst>
          </p:cNvPr>
          <p:cNvSpPr txBox="1"/>
          <p:nvPr/>
        </p:nvSpPr>
        <p:spPr>
          <a:xfrm>
            <a:off x="838200" y="5735782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来自第一步配置的</a:t>
            </a:r>
            <a:r>
              <a:rPr lang="en-US" altLang="zh-CN" dirty="0"/>
              <a:t>C3P0</a:t>
            </a:r>
            <a:r>
              <a:rPr lang="zh-CN" altLang="en-US" dirty="0"/>
              <a:t>数据源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9A38EE-9626-4156-9A39-DFA438018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850" y="76200"/>
            <a:ext cx="3105150" cy="670560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E9B9864-24BB-48AD-BA46-3233199E17EC}"/>
              </a:ext>
            </a:extLst>
          </p:cNvPr>
          <p:cNvCxnSpPr/>
          <p:nvPr/>
        </p:nvCxnSpPr>
        <p:spPr>
          <a:xfrm flipH="1">
            <a:off x="2613891" y="2438400"/>
            <a:ext cx="1461093" cy="3297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EF7DE6A-216B-47AB-B6B6-0D147D69F64C}"/>
              </a:ext>
            </a:extLst>
          </p:cNvPr>
          <p:cNvCxnSpPr/>
          <p:nvPr/>
        </p:nvCxnSpPr>
        <p:spPr>
          <a:xfrm flipV="1">
            <a:off x="5116945" y="3306618"/>
            <a:ext cx="5283200" cy="1560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5C9EABC-CD72-498C-A95E-537879E7703F}"/>
              </a:ext>
            </a:extLst>
          </p:cNvPr>
          <p:cNvSpPr txBox="1"/>
          <p:nvPr/>
        </p:nvSpPr>
        <p:spPr>
          <a:xfrm>
            <a:off x="4476288" y="4393462"/>
            <a:ext cx="40895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返回值任意 </a:t>
            </a:r>
            <a:r>
              <a:rPr lang="en-US" altLang="zh-CN" sz="1100" dirty="0" err="1"/>
              <a:t>com.crud.service</a:t>
            </a:r>
            <a:r>
              <a:rPr lang="zh-CN" altLang="en-US" sz="1100" dirty="0"/>
              <a:t>包及其子包下的任意方法 可变参数</a:t>
            </a:r>
          </a:p>
        </p:txBody>
      </p:sp>
    </p:spTree>
    <p:extLst>
      <p:ext uri="{BB962C8B-B14F-4D97-AF65-F5344CB8AC3E}">
        <p14:creationId xmlns:p14="http://schemas.microsoft.com/office/powerpoint/2010/main" val="2848272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14D54-5D98-41E0-9B28-43C13EF52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springmvc.xml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19A1A0-D7E5-4E3F-97B7-E7875FC8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9837"/>
            <a:ext cx="9406470" cy="12269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9BD683-C0E1-4216-905F-C03B44595E5B}"/>
              </a:ext>
            </a:extLst>
          </p:cNvPr>
          <p:cNvSpPr txBox="1"/>
          <p:nvPr/>
        </p:nvSpPr>
        <p:spPr>
          <a:xfrm>
            <a:off x="838200" y="1915596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完整文件头 从文档中拷贝</a:t>
            </a:r>
          </a:p>
        </p:txBody>
      </p:sp>
    </p:spTree>
    <p:extLst>
      <p:ext uri="{BB962C8B-B14F-4D97-AF65-F5344CB8AC3E}">
        <p14:creationId xmlns:p14="http://schemas.microsoft.com/office/powerpoint/2010/main" val="4064390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14D54-5D98-41E0-9B28-43C13EF52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springmvc.xml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D722F7-DC5C-4C80-A940-CA7A737F3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076"/>
            <a:ext cx="8063230" cy="35749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DC47B19-8C66-4AD4-BB7E-A82B4A853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430" y="0"/>
            <a:ext cx="2961224" cy="685800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36AB3B9-5827-44C6-92BC-BBB84FC3C09B}"/>
              </a:ext>
            </a:extLst>
          </p:cNvPr>
          <p:cNvCxnSpPr>
            <a:cxnSpLocks/>
          </p:cNvCxnSpPr>
          <p:nvPr/>
        </p:nvCxnSpPr>
        <p:spPr>
          <a:xfrm flipV="1">
            <a:off x="4031615" y="2004291"/>
            <a:ext cx="5897476" cy="789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7FD0A39-66C3-439B-9B54-3C52AB823CC4}"/>
              </a:ext>
            </a:extLst>
          </p:cNvPr>
          <p:cNvCxnSpPr>
            <a:cxnSpLocks/>
          </p:cNvCxnSpPr>
          <p:nvPr/>
        </p:nvCxnSpPr>
        <p:spPr>
          <a:xfrm>
            <a:off x="3537527" y="3519055"/>
            <a:ext cx="6613237" cy="2572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CD12F26-95AA-45CB-AEBB-A1B99037EC1F}"/>
              </a:ext>
            </a:extLst>
          </p:cNvPr>
          <p:cNvCxnSpPr/>
          <p:nvPr/>
        </p:nvCxnSpPr>
        <p:spPr>
          <a:xfrm>
            <a:off x="2669309" y="3842327"/>
            <a:ext cx="7712733" cy="239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047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4179B-F43C-4909-B9C7-5608DCF0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mybatis.xml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4436A5-3668-481A-9657-8C18934F9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4471"/>
            <a:ext cx="6631881" cy="44100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281A96C-D0B6-4575-8EF7-9DFA5540DEA0}"/>
              </a:ext>
            </a:extLst>
          </p:cNvPr>
          <p:cNvSpPr/>
          <p:nvPr/>
        </p:nvSpPr>
        <p:spPr>
          <a:xfrm>
            <a:off x="838200" y="2586182"/>
            <a:ext cx="5969000" cy="191192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660DB7-8041-498D-8F33-9D319F9E2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430" y="0"/>
            <a:ext cx="2961224" cy="685800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B04D708-E5A1-4874-8795-17E2FB5ECA52}"/>
              </a:ext>
            </a:extLst>
          </p:cNvPr>
          <p:cNvCxnSpPr/>
          <p:nvPr/>
        </p:nvCxnSpPr>
        <p:spPr>
          <a:xfrm flipV="1">
            <a:off x="4257964" y="2586182"/>
            <a:ext cx="5624945" cy="1634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472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1A1AC-C2F0-400D-B50D-79227C082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手动在数据库中创建数据库表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BF7A1CE-FBA1-4B5B-89F2-A03D9E2CD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28" y="1583887"/>
            <a:ext cx="77376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308C24-4810-4F3F-A375-21C8A7559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mybatis</a:t>
            </a:r>
            <a:r>
              <a:rPr lang="zh-CN" altLang="zh-CN" dirty="0"/>
              <a:t>的逆向工程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0FAD82-ED35-49DB-B4EA-DF4469F0A6CE}"/>
              </a:ext>
            </a:extLst>
          </p:cNvPr>
          <p:cNvSpPr txBox="1"/>
          <p:nvPr/>
        </p:nvSpPr>
        <p:spPr>
          <a:xfrm>
            <a:off x="86231" y="142752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配置</a:t>
            </a:r>
            <a:r>
              <a:rPr lang="en-US" altLang="zh-CN" dirty="0"/>
              <a:t>mbg.xml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8DE67E-36A3-4BC6-B401-44801EBF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06" y="1427527"/>
            <a:ext cx="4786026" cy="52788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246675-2F51-48EF-9627-599DCF591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702" y="0"/>
            <a:ext cx="1931989" cy="4543751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D0E0847-616A-4812-8501-DBB22B733A54}"/>
              </a:ext>
            </a:extLst>
          </p:cNvPr>
          <p:cNvCxnSpPr>
            <a:cxnSpLocks/>
          </p:cNvCxnSpPr>
          <p:nvPr/>
        </p:nvCxnSpPr>
        <p:spPr>
          <a:xfrm flipV="1">
            <a:off x="4765964" y="637525"/>
            <a:ext cx="4941454" cy="3306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0161993-8EAB-454A-944B-6CA1309219DF}"/>
              </a:ext>
            </a:extLst>
          </p:cNvPr>
          <p:cNvCxnSpPr>
            <a:cxnSpLocks/>
          </p:cNvCxnSpPr>
          <p:nvPr/>
        </p:nvCxnSpPr>
        <p:spPr>
          <a:xfrm flipV="1">
            <a:off x="4285673" y="2480690"/>
            <a:ext cx="5242754" cy="233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05498E0-8638-4616-81ED-F5916D4C0CCF}"/>
              </a:ext>
            </a:extLst>
          </p:cNvPr>
          <p:cNvCxnSpPr>
            <a:cxnSpLocks/>
          </p:cNvCxnSpPr>
          <p:nvPr/>
        </p:nvCxnSpPr>
        <p:spPr>
          <a:xfrm flipV="1">
            <a:off x="4008582" y="1570183"/>
            <a:ext cx="5771932" cy="4035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内容占位符 3">
            <a:extLst>
              <a:ext uri="{FF2B5EF4-FFF2-40B4-BE49-F238E27FC236}">
                <a16:creationId xmlns:a16="http://schemas.microsoft.com/office/drawing/2014/main" id="{69239B15-DFB2-4AE2-A7ED-52759099C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255" y="4380393"/>
            <a:ext cx="4405745" cy="2477607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A6D95D6-0A80-49AC-843B-40CF0F266805}"/>
              </a:ext>
            </a:extLst>
          </p:cNvPr>
          <p:cNvCxnSpPr/>
          <p:nvPr/>
        </p:nvCxnSpPr>
        <p:spPr>
          <a:xfrm flipV="1">
            <a:off x="5680364" y="4686407"/>
            <a:ext cx="2152643" cy="1534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512648F-EB28-4743-91FE-5E4199C8DDF6}"/>
              </a:ext>
            </a:extLst>
          </p:cNvPr>
          <p:cNvCxnSpPr/>
          <p:nvPr/>
        </p:nvCxnSpPr>
        <p:spPr>
          <a:xfrm flipV="1">
            <a:off x="5708073" y="6142182"/>
            <a:ext cx="2124934" cy="25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846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0737A-F3FB-4B93-9AF8-C1B1EF2CB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271"/>
            <a:ext cx="10515600" cy="1325563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Java</a:t>
            </a:r>
            <a:r>
              <a:rPr lang="zh-CN" altLang="en-US" dirty="0"/>
              <a:t>程序实现</a:t>
            </a:r>
            <a:r>
              <a:rPr lang="en-US" altLang="zh-CN" dirty="0" err="1"/>
              <a:t>mybatis</a:t>
            </a:r>
            <a:r>
              <a:rPr lang="zh-CN" altLang="en-US" dirty="0"/>
              <a:t>逆向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0938D9-F625-4EE0-AA99-A418AE964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09" y="2474648"/>
            <a:ext cx="5820064" cy="41906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3C8B6B-0B51-415B-B181-5952BA6C6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891" y="283729"/>
            <a:ext cx="3924300" cy="647700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A93BD6A-5104-419F-987D-7156F95200DF}"/>
              </a:ext>
            </a:extLst>
          </p:cNvPr>
          <p:cNvCxnSpPr>
            <a:cxnSpLocks/>
          </p:cNvCxnSpPr>
          <p:nvPr/>
        </p:nvCxnSpPr>
        <p:spPr>
          <a:xfrm>
            <a:off x="1662545" y="2586182"/>
            <a:ext cx="7887855" cy="1043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CBC30F1-400C-42AA-AC54-61824D2E10F6}"/>
              </a:ext>
            </a:extLst>
          </p:cNvPr>
          <p:cNvCxnSpPr/>
          <p:nvPr/>
        </p:nvCxnSpPr>
        <p:spPr>
          <a:xfrm>
            <a:off x="2881745" y="5495636"/>
            <a:ext cx="5588000" cy="101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A8499F5A-A653-4259-89FE-2847D150A042}"/>
              </a:ext>
            </a:extLst>
          </p:cNvPr>
          <p:cNvSpPr txBox="1"/>
          <p:nvPr/>
        </p:nvSpPr>
        <p:spPr>
          <a:xfrm>
            <a:off x="267855" y="168101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从</a:t>
            </a:r>
            <a:r>
              <a:rPr lang="en-US" altLang="zh-CN" dirty="0" err="1"/>
              <a:t>mybatis</a:t>
            </a:r>
            <a:r>
              <a:rPr lang="zh-CN" altLang="en-US" dirty="0"/>
              <a:t>官网拷贝，指定配置文件的路径</a:t>
            </a:r>
          </a:p>
        </p:txBody>
      </p:sp>
    </p:spTree>
    <p:extLst>
      <p:ext uri="{BB962C8B-B14F-4D97-AF65-F5344CB8AC3E}">
        <p14:creationId xmlns:p14="http://schemas.microsoft.com/office/powerpoint/2010/main" val="1132837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236ED-3429-4D5D-9318-28E621BFA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逆向成功后测试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EBD38D-D12E-4752-BBBF-BCA56769F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91" y="1851602"/>
            <a:ext cx="4317364" cy="47428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DFC8BF-9FE1-478D-B862-EE5722220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2380424" cy="359294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1E01D8F-251B-4D4C-9006-EF33F7BC8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321890"/>
            <a:ext cx="5874616" cy="106811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97C64EE-ACD7-4F7A-B549-03BC0E2ACA1C}"/>
              </a:ext>
            </a:extLst>
          </p:cNvPr>
          <p:cNvSpPr txBox="1"/>
          <p:nvPr/>
        </p:nvSpPr>
        <p:spPr>
          <a:xfrm>
            <a:off x="6096000" y="4911379"/>
            <a:ext cx="5051383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100" dirty="0"/>
              <a:t>批量生成数据的时候，可以使用循环单个插入，这里选择</a:t>
            </a:r>
            <a:r>
              <a:rPr lang="en-US" altLang="zh-CN" sz="1100" dirty="0" err="1"/>
              <a:t>SqlSession</a:t>
            </a:r>
            <a:r>
              <a:rPr lang="zh-CN" altLang="en-US" sz="1100" dirty="0"/>
              <a:t>的方式插入</a:t>
            </a:r>
            <a:endParaRPr lang="en-US" altLang="zh-CN" sz="1100" dirty="0"/>
          </a:p>
          <a:p>
            <a:r>
              <a:rPr lang="zh-CN" altLang="en-US" sz="1100" dirty="0"/>
              <a:t>需要在</a:t>
            </a:r>
            <a:r>
              <a:rPr lang="en-US" altLang="zh-CN" sz="1100" dirty="0"/>
              <a:t>Spring</a:t>
            </a:r>
            <a:r>
              <a:rPr lang="zh-CN" altLang="en-US" sz="1100" dirty="0"/>
              <a:t>的配置文件中注入</a:t>
            </a:r>
            <a:r>
              <a:rPr lang="en-US" altLang="zh-CN" sz="1100" dirty="0" err="1"/>
              <a:t>SqlSession</a:t>
            </a:r>
            <a:r>
              <a:rPr lang="zh-CN" altLang="en-US" sz="1100" dirty="0"/>
              <a:t>对象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E95D722-5FB8-4862-8B8F-DB340F27D394}"/>
              </a:ext>
            </a:extLst>
          </p:cNvPr>
          <p:cNvCxnSpPr/>
          <p:nvPr/>
        </p:nvCxnSpPr>
        <p:spPr>
          <a:xfrm>
            <a:off x="1838036" y="3592945"/>
            <a:ext cx="4341091" cy="203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118A121-CA5E-4834-8B74-26671427337A}"/>
              </a:ext>
            </a:extLst>
          </p:cNvPr>
          <p:cNvSpPr/>
          <p:nvPr/>
        </p:nvSpPr>
        <p:spPr>
          <a:xfrm>
            <a:off x="838200" y="4904723"/>
            <a:ext cx="3650673" cy="129287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DC2C8D9-BC74-43D8-873A-730E06A655CA}"/>
              </a:ext>
            </a:extLst>
          </p:cNvPr>
          <p:cNvSpPr txBox="1"/>
          <p:nvPr/>
        </p:nvSpPr>
        <p:spPr>
          <a:xfrm>
            <a:off x="6158983" y="4015517"/>
            <a:ext cx="2340705" cy="2616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100" dirty="0"/>
              <a:t>用户名使用</a:t>
            </a:r>
            <a:r>
              <a:rPr lang="en-US" altLang="zh-CN" sz="1100" dirty="0"/>
              <a:t>UUID</a:t>
            </a:r>
            <a:r>
              <a:rPr lang="zh-CN" altLang="en-US" sz="1100" dirty="0"/>
              <a:t>生成，保持唯一性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48CDC7F-9F64-490C-BFA0-99C1F6B66AB7}"/>
              </a:ext>
            </a:extLst>
          </p:cNvPr>
          <p:cNvCxnSpPr/>
          <p:nvPr/>
        </p:nvCxnSpPr>
        <p:spPr>
          <a:xfrm flipV="1">
            <a:off x="4008581" y="4320414"/>
            <a:ext cx="2087419" cy="110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77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289496-86DF-42FC-AE9B-B25CA0903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测试后检查数据库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0B6D47-23F5-4888-9550-EAA8F3716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查看是否有数据生成</a:t>
            </a:r>
          </a:p>
        </p:txBody>
      </p:sp>
    </p:spTree>
    <p:extLst>
      <p:ext uri="{BB962C8B-B14F-4D97-AF65-F5344CB8AC3E}">
        <p14:creationId xmlns:p14="http://schemas.microsoft.com/office/powerpoint/2010/main" val="3929240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FC5667-258D-4263-BC03-CE85F2A5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技术点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22840C-3244-4711-8026-9DD8B9D06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	-</a:t>
            </a:r>
            <a:r>
              <a:rPr lang="zh-CN" altLang="zh-CN" dirty="0"/>
              <a:t>基础框架：</a:t>
            </a:r>
            <a:r>
              <a:rPr lang="en-US" altLang="zh-CN" dirty="0" err="1"/>
              <a:t>SpringMVC+Spring+MyBatis</a:t>
            </a:r>
            <a:endParaRPr lang="zh-CN" altLang="zh-CN" dirty="0"/>
          </a:p>
          <a:p>
            <a:r>
              <a:rPr lang="en-US" altLang="zh-CN" dirty="0"/>
              <a:t>	-</a:t>
            </a:r>
            <a:r>
              <a:rPr lang="zh-CN" altLang="zh-CN" dirty="0"/>
              <a:t>数据库：</a:t>
            </a:r>
            <a:r>
              <a:rPr lang="en-US" altLang="zh-CN" dirty="0"/>
              <a:t>MySQL</a:t>
            </a:r>
            <a:endParaRPr lang="zh-CN" altLang="zh-CN" dirty="0"/>
          </a:p>
          <a:p>
            <a:r>
              <a:rPr lang="en-US" altLang="zh-CN" dirty="0"/>
              <a:t>	-</a:t>
            </a:r>
            <a:r>
              <a:rPr lang="zh-CN" altLang="zh-CN" dirty="0"/>
              <a:t>前端框架：</a:t>
            </a:r>
            <a:r>
              <a:rPr lang="en-US" altLang="zh-CN" dirty="0" err="1"/>
              <a:t>BootStrap</a:t>
            </a:r>
            <a:r>
              <a:rPr lang="zh-CN" altLang="zh-CN" dirty="0"/>
              <a:t>快速搭建</a:t>
            </a:r>
          </a:p>
          <a:p>
            <a:r>
              <a:rPr lang="en-US" altLang="zh-CN" dirty="0"/>
              <a:t>	-</a:t>
            </a:r>
            <a:r>
              <a:rPr lang="zh-CN" altLang="zh-CN" dirty="0"/>
              <a:t>项目依赖管理：</a:t>
            </a:r>
            <a:r>
              <a:rPr lang="en-US" altLang="zh-CN" dirty="0"/>
              <a:t>Maven</a:t>
            </a:r>
            <a:endParaRPr lang="zh-CN" altLang="zh-CN" dirty="0"/>
          </a:p>
          <a:p>
            <a:r>
              <a:rPr lang="en-US" altLang="zh-CN" dirty="0"/>
              <a:t>	-</a:t>
            </a:r>
            <a:r>
              <a:rPr lang="zh-CN" altLang="zh-CN" dirty="0"/>
              <a:t>分页：</a:t>
            </a:r>
            <a:r>
              <a:rPr lang="en-US" altLang="zh-CN" dirty="0" err="1"/>
              <a:t>pagehelper</a:t>
            </a:r>
            <a:r>
              <a:rPr lang="zh-CN" altLang="zh-CN" dirty="0"/>
              <a:t>（</a:t>
            </a:r>
            <a:r>
              <a:rPr lang="en-US" altLang="zh-CN" dirty="0" err="1"/>
              <a:t>Mybatis</a:t>
            </a:r>
            <a:r>
              <a:rPr lang="zh-CN" altLang="zh-CN" dirty="0"/>
              <a:t>的工具）</a:t>
            </a:r>
          </a:p>
          <a:p>
            <a:r>
              <a:rPr lang="en-US" altLang="zh-CN" dirty="0"/>
              <a:t>	-</a:t>
            </a:r>
            <a:r>
              <a:rPr lang="zh-CN" altLang="zh-CN" dirty="0"/>
              <a:t>逆向工程：</a:t>
            </a:r>
            <a:r>
              <a:rPr lang="en-US" altLang="zh-CN" dirty="0" err="1"/>
              <a:t>MyBatis</a:t>
            </a:r>
            <a:r>
              <a:rPr lang="en-US" altLang="zh-CN" dirty="0"/>
              <a:t> Generator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1595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AFE1B-594C-46F4-8CBB-5584B196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功能开发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30133-07E1-4C80-B510-174FB1399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查询和分页的后台代码编写</a:t>
            </a:r>
            <a:endParaRPr lang="en-US" altLang="zh-CN" dirty="0"/>
          </a:p>
          <a:p>
            <a:r>
              <a:rPr lang="zh-CN" altLang="en-US" dirty="0"/>
              <a:t>搭建</a:t>
            </a:r>
            <a:r>
              <a:rPr lang="en-US" altLang="zh-CN" dirty="0"/>
              <a:t>UI</a:t>
            </a:r>
          </a:p>
          <a:p>
            <a:r>
              <a:rPr lang="zh-CN" altLang="en-US" dirty="0"/>
              <a:t>使用</a:t>
            </a:r>
            <a:r>
              <a:rPr lang="en-US" altLang="zh-CN" dirty="0"/>
              <a:t>JSON</a:t>
            </a:r>
            <a:r>
              <a:rPr lang="zh-CN" altLang="en-US" dirty="0"/>
              <a:t>返回分页页面</a:t>
            </a:r>
            <a:endParaRPr lang="en-US" altLang="zh-CN" dirty="0"/>
          </a:p>
          <a:p>
            <a:r>
              <a:rPr lang="zh-CN" altLang="en-US" dirty="0"/>
              <a:t>新增员工信息</a:t>
            </a:r>
            <a:endParaRPr lang="en-US" altLang="zh-CN" dirty="0"/>
          </a:p>
          <a:p>
            <a:r>
              <a:rPr lang="zh-CN" altLang="en-US" dirty="0"/>
              <a:t>修改员工信息</a:t>
            </a:r>
            <a:endParaRPr lang="en-US" altLang="zh-CN" dirty="0"/>
          </a:p>
          <a:p>
            <a:r>
              <a:rPr lang="zh-CN" altLang="en-US" dirty="0"/>
              <a:t>删除员工记录</a:t>
            </a:r>
          </a:p>
        </p:txBody>
      </p:sp>
    </p:spTree>
    <p:extLst>
      <p:ext uri="{BB962C8B-B14F-4D97-AF65-F5344CB8AC3E}">
        <p14:creationId xmlns:p14="http://schemas.microsoft.com/office/powerpoint/2010/main" val="4105614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8CD13-3E4C-4A43-993B-8749483A4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查询和分页的后台代码编写</a:t>
            </a:r>
            <a:r>
              <a:rPr lang="en-US" altLang="zh-CN" dirty="0"/>
              <a:t>-</a:t>
            </a:r>
            <a:r>
              <a:rPr lang="zh-CN" altLang="en-US" dirty="0"/>
              <a:t>第一版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181351-4E87-4B4A-A663-5F180AE25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逻辑：</a:t>
            </a:r>
            <a:endParaRPr lang="en-US" altLang="zh-CN" dirty="0"/>
          </a:p>
          <a:p>
            <a:pPr lvl="1"/>
            <a:r>
              <a:rPr lang="zh-CN" altLang="en-US" dirty="0"/>
              <a:t>访问</a:t>
            </a:r>
            <a:r>
              <a:rPr lang="en-US" altLang="zh-CN" dirty="0" err="1"/>
              <a:t>index.jsp</a:t>
            </a:r>
            <a:r>
              <a:rPr lang="zh-CN" altLang="en-US" dirty="0"/>
              <a:t>页面</a:t>
            </a:r>
            <a:endParaRPr lang="en-US" altLang="zh-CN" dirty="0"/>
          </a:p>
          <a:p>
            <a:pPr lvl="1"/>
            <a:r>
              <a:rPr lang="zh-CN" altLang="en-US" dirty="0"/>
              <a:t>从</a:t>
            </a:r>
            <a:r>
              <a:rPr lang="en-US" altLang="zh-CN" dirty="0" err="1"/>
              <a:t>index.jsp</a:t>
            </a:r>
            <a:r>
              <a:rPr lang="zh-CN" altLang="en-US" dirty="0"/>
              <a:t>转发请求（</a:t>
            </a:r>
            <a:r>
              <a:rPr lang="en-US" altLang="zh-CN" dirty="0"/>
              <a:t>URI</a:t>
            </a:r>
            <a:r>
              <a:rPr lang="zh-CN" altLang="en-US" dirty="0"/>
              <a:t>为</a:t>
            </a:r>
            <a:r>
              <a:rPr lang="en-US" altLang="zh-CN" dirty="0"/>
              <a:t>/</a:t>
            </a:r>
            <a:r>
              <a:rPr lang="en-US" altLang="zh-CN" dirty="0" err="1"/>
              <a:t>emps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WEB</a:t>
            </a:r>
            <a:r>
              <a:rPr lang="zh-CN" altLang="en-US" dirty="0"/>
              <a:t>层的</a:t>
            </a:r>
            <a:r>
              <a:rPr lang="en-US" altLang="zh-CN" dirty="0" err="1"/>
              <a:t>EmployeeController</a:t>
            </a:r>
            <a:r>
              <a:rPr lang="zh-CN" altLang="en-US" dirty="0"/>
              <a:t>接收请求，查出员工数据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/>
              <a:t>Model</a:t>
            </a:r>
            <a:r>
              <a:rPr lang="zh-CN" altLang="en-US" dirty="0"/>
              <a:t>交给</a:t>
            </a:r>
            <a:r>
              <a:rPr lang="en-US" altLang="zh-CN" dirty="0" err="1"/>
              <a:t>list.jsp</a:t>
            </a:r>
            <a:r>
              <a:rPr lang="zh-CN" altLang="en-US" dirty="0"/>
              <a:t>展示</a:t>
            </a:r>
          </a:p>
        </p:txBody>
      </p:sp>
    </p:spTree>
    <p:extLst>
      <p:ext uri="{BB962C8B-B14F-4D97-AF65-F5344CB8AC3E}">
        <p14:creationId xmlns:p14="http://schemas.microsoft.com/office/powerpoint/2010/main" val="3226163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8CD13-3E4C-4A43-993B-8749483A4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A3BCA5-1714-4987-B331-FA1FD9275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5835"/>
            <a:ext cx="9096375" cy="9048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D589F9E-44B9-4BB5-A603-7B2F2C6D12EF}"/>
              </a:ext>
            </a:extLst>
          </p:cNvPr>
          <p:cNvSpPr txBox="1"/>
          <p:nvPr/>
        </p:nvSpPr>
        <p:spPr>
          <a:xfrm>
            <a:off x="748146" y="1406503"/>
            <a:ext cx="704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前端页面显示的数据是：</a:t>
            </a:r>
            <a:r>
              <a:rPr lang="en-US" altLang="zh-CN" dirty="0" err="1"/>
              <a:t>empId</a:t>
            </a:r>
            <a:r>
              <a:rPr lang="en-US" altLang="zh-CN" dirty="0"/>
              <a:t>/</a:t>
            </a:r>
            <a:r>
              <a:rPr lang="en-US" altLang="zh-CN" dirty="0" err="1"/>
              <a:t>empName</a:t>
            </a:r>
            <a:r>
              <a:rPr lang="en-US" altLang="zh-CN" dirty="0"/>
              <a:t>/gender/email/</a:t>
            </a:r>
            <a:r>
              <a:rPr lang="en-US" altLang="zh-CN" dirty="0" err="1"/>
              <a:t>deptName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36A78C-24BF-4555-AC93-4E0C69E35EEA}"/>
              </a:ext>
            </a:extLst>
          </p:cNvPr>
          <p:cNvSpPr txBox="1"/>
          <p:nvPr/>
        </p:nvSpPr>
        <p:spPr>
          <a:xfrm>
            <a:off x="838200" y="2900218"/>
            <a:ext cx="486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需要在</a:t>
            </a:r>
            <a:r>
              <a:rPr lang="en-US" altLang="zh-CN" dirty="0"/>
              <a:t>employee</a:t>
            </a:r>
            <a:r>
              <a:rPr lang="zh-CN" altLang="en-US" dirty="0"/>
              <a:t>实体类中添加</a:t>
            </a:r>
            <a:r>
              <a:rPr lang="en-US" altLang="zh-CN" dirty="0"/>
              <a:t>department</a:t>
            </a:r>
            <a:r>
              <a:rPr lang="zh-CN" altLang="en-US" dirty="0"/>
              <a:t>对象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F33AA2F-1A52-438F-9636-48C34AE87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6" y="3812288"/>
            <a:ext cx="2689082" cy="16834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C4F466-9493-470E-B632-D522B7453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562" y="3588451"/>
            <a:ext cx="3952875" cy="4476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A9EB72-6E56-4D80-BB67-8CB4F0E21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562" y="4192517"/>
            <a:ext cx="49244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25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478457A-010F-4CD3-AD74-EEF5E6A94939}"/>
              </a:ext>
            </a:extLst>
          </p:cNvPr>
          <p:cNvSpPr/>
          <p:nvPr/>
        </p:nvSpPr>
        <p:spPr>
          <a:xfrm>
            <a:off x="3851561" y="2984500"/>
            <a:ext cx="8340439" cy="3695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D50B7CD-B434-4F55-8159-CCE9F17B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01D3A4-0C06-4EA5-8DCA-B102B476D95F}"/>
              </a:ext>
            </a:extLst>
          </p:cNvPr>
          <p:cNvSpPr txBox="1"/>
          <p:nvPr/>
        </p:nvSpPr>
        <p:spPr>
          <a:xfrm>
            <a:off x="838200" y="1475244"/>
            <a:ext cx="477406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默认生成的</a:t>
            </a:r>
            <a:r>
              <a:rPr lang="en-US" altLang="zh-CN" sz="1100" dirty="0" err="1"/>
              <a:t>employeemapper</a:t>
            </a:r>
            <a:r>
              <a:rPr lang="zh-CN" altLang="en-US" sz="1100" dirty="0"/>
              <a:t>接口是不带有联合查询员工和部门信息的方法</a:t>
            </a:r>
            <a:endParaRPr lang="en-US" altLang="zh-CN" sz="1100" dirty="0"/>
          </a:p>
          <a:p>
            <a:r>
              <a:rPr lang="zh-CN" altLang="en-US" sz="1100" dirty="0"/>
              <a:t>此处需要增加</a:t>
            </a:r>
            <a:r>
              <a:rPr lang="en-US" altLang="zh-CN" sz="1100" dirty="0"/>
              <a:t>2</a:t>
            </a:r>
            <a:r>
              <a:rPr lang="zh-CN" altLang="en-US" sz="1100" dirty="0"/>
              <a:t>个方法</a:t>
            </a:r>
            <a:endParaRPr lang="en-US" altLang="zh-CN" sz="1100" dirty="0"/>
          </a:p>
          <a:p>
            <a:r>
              <a:rPr lang="zh-CN" altLang="en-US" sz="1100" dirty="0"/>
              <a:t>对应需要修改</a:t>
            </a:r>
            <a:r>
              <a:rPr lang="en-US" altLang="zh-CN" sz="1100" dirty="0"/>
              <a:t>mapper</a:t>
            </a:r>
            <a:r>
              <a:rPr lang="zh-CN" altLang="en-US" sz="1100" dirty="0"/>
              <a:t>的映射文件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839916-0D98-4687-80B1-A38E77A2E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" y="2540000"/>
            <a:ext cx="2890938" cy="28427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2ED721-9FBD-4939-BC61-728629566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762" y="2248444"/>
            <a:ext cx="4292599" cy="673838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7160D43-8C28-45F7-A429-D5B2CA65A6D6}"/>
              </a:ext>
            </a:extLst>
          </p:cNvPr>
          <p:cNvCxnSpPr/>
          <p:nvPr/>
        </p:nvCxnSpPr>
        <p:spPr>
          <a:xfrm flipV="1">
            <a:off x="2403193" y="2678545"/>
            <a:ext cx="1448368" cy="1440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8D25CC8-2F96-4CCF-9897-958A2F169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762" y="3480038"/>
            <a:ext cx="4292599" cy="153388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AB8939-DB33-42E6-A94D-D106EC4A8EC1}"/>
              </a:ext>
            </a:extLst>
          </p:cNvPr>
          <p:cNvSpPr txBox="1"/>
          <p:nvPr/>
        </p:nvSpPr>
        <p:spPr>
          <a:xfrm>
            <a:off x="3927762" y="3085097"/>
            <a:ext cx="25506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参考不带返回部门信息的</a:t>
            </a:r>
            <a:r>
              <a:rPr lang="en-US" altLang="zh-CN" sz="1100" dirty="0" err="1"/>
              <a:t>sql</a:t>
            </a:r>
            <a:r>
              <a:rPr lang="zh-CN" altLang="en-US" sz="1100" dirty="0"/>
              <a:t>语句编写</a:t>
            </a:r>
            <a:endParaRPr lang="en-US" altLang="zh-CN" sz="1100" dirty="0"/>
          </a:p>
          <a:p>
            <a:r>
              <a:rPr lang="en-US" altLang="zh-CN" sz="1100" dirty="0"/>
              <a:t>xml</a:t>
            </a:r>
            <a:r>
              <a:rPr lang="zh-CN" altLang="en-US" sz="1100" dirty="0"/>
              <a:t>的返回结果需要重新封装</a:t>
            </a:r>
            <a:r>
              <a:rPr lang="en-US" altLang="zh-CN" sz="1100" dirty="0" err="1"/>
              <a:t>resultmap</a:t>
            </a:r>
            <a:endParaRPr lang="zh-CN" altLang="en-US" sz="11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CF927E8-915F-4C88-B8E9-2BD223F20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001" y="5246808"/>
            <a:ext cx="3574184" cy="93787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EA59282-F03A-48A1-BA3A-76C0564CB420}"/>
              </a:ext>
            </a:extLst>
          </p:cNvPr>
          <p:cNvSpPr txBox="1"/>
          <p:nvPr/>
        </p:nvSpPr>
        <p:spPr>
          <a:xfrm>
            <a:off x="3927762" y="5019120"/>
            <a:ext cx="1625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相同的</a:t>
            </a:r>
            <a:r>
              <a:rPr lang="en-US" altLang="zh-CN" sz="1100" dirty="0" err="1"/>
              <a:t>sql</a:t>
            </a:r>
            <a:r>
              <a:rPr lang="zh-CN" altLang="en-US" sz="1100" dirty="0"/>
              <a:t>部分重新抽取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56D5B9D-958E-4116-8C6A-5F2A4D5CD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3102" y="3072822"/>
            <a:ext cx="2890938" cy="20771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2EB0CB9-BD6F-44BB-8A92-BC6510DA72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3102" y="5330233"/>
            <a:ext cx="3345440" cy="1126622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385EDAA-8D9F-474A-8746-667D8029FCA8}"/>
              </a:ext>
            </a:extLst>
          </p:cNvPr>
          <p:cNvCxnSpPr/>
          <p:nvPr/>
        </p:nvCxnSpPr>
        <p:spPr>
          <a:xfrm>
            <a:off x="2278380" y="5212143"/>
            <a:ext cx="1356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050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98CA5E47-96E5-4D1F-9022-11A3DFCBC11F}"/>
              </a:ext>
            </a:extLst>
          </p:cNvPr>
          <p:cNvSpPr/>
          <p:nvPr/>
        </p:nvSpPr>
        <p:spPr>
          <a:xfrm>
            <a:off x="7642791" y="729673"/>
            <a:ext cx="3572970" cy="43540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/>
              <a:t>Dao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D7CFB52-7B21-4F79-9B85-74F7F9380DB3}"/>
              </a:ext>
            </a:extLst>
          </p:cNvPr>
          <p:cNvSpPr/>
          <p:nvPr/>
        </p:nvSpPr>
        <p:spPr>
          <a:xfrm>
            <a:off x="7725432" y="2611506"/>
            <a:ext cx="3312024" cy="2382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100" dirty="0"/>
              <a:t>EmployeeMapper.xml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2776F6D-3FB2-4348-A0ED-08BFFD945D74}"/>
              </a:ext>
            </a:extLst>
          </p:cNvPr>
          <p:cNvSpPr/>
          <p:nvPr/>
        </p:nvSpPr>
        <p:spPr>
          <a:xfrm>
            <a:off x="3847662" y="729673"/>
            <a:ext cx="3572970" cy="22074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/>
              <a:t>Service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E4B3C84-B497-4C9A-A0EF-14A81C1F876A}"/>
              </a:ext>
            </a:extLst>
          </p:cNvPr>
          <p:cNvSpPr/>
          <p:nvPr/>
        </p:nvSpPr>
        <p:spPr>
          <a:xfrm>
            <a:off x="138545" y="729673"/>
            <a:ext cx="3404317" cy="612832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/>
              <a:t>WEB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7CFD1EC-64CB-49F9-8A3C-53EB781FA4F9}"/>
              </a:ext>
            </a:extLst>
          </p:cNvPr>
          <p:cNvSpPr/>
          <p:nvPr/>
        </p:nvSpPr>
        <p:spPr>
          <a:xfrm>
            <a:off x="7725432" y="1080582"/>
            <a:ext cx="3312024" cy="118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100" dirty="0"/>
              <a:t>EmployeeMapper.java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A41E76-D339-4888-BA30-FAE5D7377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7539"/>
            <a:ext cx="10515600" cy="1325563"/>
          </a:xfrm>
        </p:spPr>
        <p:txBody>
          <a:bodyPr/>
          <a:lstStyle/>
          <a:p>
            <a:r>
              <a:rPr lang="zh-CN" altLang="en-US" dirty="0"/>
              <a:t>流程图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ABEBE7C-D36F-407B-B84F-4108718CEB31}"/>
              </a:ext>
            </a:extLst>
          </p:cNvPr>
          <p:cNvGrpSpPr/>
          <p:nvPr/>
        </p:nvGrpSpPr>
        <p:grpSpPr>
          <a:xfrm>
            <a:off x="215442" y="1144382"/>
            <a:ext cx="3219889" cy="2084893"/>
            <a:chOff x="0" y="736414"/>
            <a:chExt cx="4640919" cy="204373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1DD41E2-66AA-41D3-BFCF-1A958EE4A65F}"/>
                </a:ext>
              </a:extLst>
            </p:cNvPr>
            <p:cNvSpPr/>
            <p:nvPr/>
          </p:nvSpPr>
          <p:spPr>
            <a:xfrm>
              <a:off x="0" y="736414"/>
              <a:ext cx="4640919" cy="2043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100" dirty="0" err="1"/>
                <a:t>index.jsp</a:t>
              </a:r>
              <a:endParaRPr lang="zh-CN" altLang="en-US" sz="1100" dirty="0"/>
            </a:p>
            <a:p>
              <a:pPr algn="ctr"/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DF2997-6E6F-4683-8488-79C4FC085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040064"/>
              <a:ext cx="4249116" cy="1661093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1D4C456-6E15-4249-BA9C-8A9C40192047}"/>
              </a:ext>
            </a:extLst>
          </p:cNvPr>
          <p:cNvGrpSpPr/>
          <p:nvPr/>
        </p:nvGrpSpPr>
        <p:grpSpPr>
          <a:xfrm>
            <a:off x="215442" y="3388871"/>
            <a:ext cx="3219888" cy="3389745"/>
            <a:chOff x="5194439" y="572655"/>
            <a:chExt cx="4640918" cy="453505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4795E04-60AB-49D8-BCCD-2EF4F0C94FCF}"/>
                </a:ext>
              </a:extLst>
            </p:cNvPr>
            <p:cNvSpPr/>
            <p:nvPr/>
          </p:nvSpPr>
          <p:spPr>
            <a:xfrm>
              <a:off x="5194439" y="572655"/>
              <a:ext cx="4640918" cy="45350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100" dirty="0"/>
                <a:t>EmployeeController.java</a:t>
              </a:r>
              <a:endParaRPr lang="zh-CN" altLang="en-US" sz="1100" dirty="0"/>
            </a:p>
            <a:p>
              <a:pPr algn="ctr"/>
              <a:endParaRPr lang="zh-CN" altLang="en-US" dirty="0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D4F95A5-3A31-4575-9945-1C03E1570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163" y="999692"/>
              <a:ext cx="3524250" cy="107632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7648011-B5CA-4EDE-BB85-4657ADEBA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1163" y="2076017"/>
              <a:ext cx="4514193" cy="2734026"/>
            </a:xfrm>
            <a:prstGeom prst="rect">
              <a:avLst/>
            </a:prstGeom>
          </p:spPr>
        </p:pic>
      </p:grp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EE6B433-2857-4AC6-87B1-B3E7704D3A84}"/>
              </a:ext>
            </a:extLst>
          </p:cNvPr>
          <p:cNvCxnSpPr/>
          <p:nvPr/>
        </p:nvCxnSpPr>
        <p:spPr>
          <a:xfrm>
            <a:off x="794327" y="1782618"/>
            <a:ext cx="387928" cy="33011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4D0598C-E962-4680-AF76-438D1FE25E3D}"/>
              </a:ext>
            </a:extLst>
          </p:cNvPr>
          <p:cNvGrpSpPr/>
          <p:nvPr/>
        </p:nvGrpSpPr>
        <p:grpSpPr>
          <a:xfrm>
            <a:off x="3847662" y="1144382"/>
            <a:ext cx="3494949" cy="1578921"/>
            <a:chOff x="4073236" y="998024"/>
            <a:chExt cx="3494949" cy="1578921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1901FC5-ECA5-4487-88C0-4BA9BB23B017}"/>
                </a:ext>
              </a:extLst>
            </p:cNvPr>
            <p:cNvSpPr/>
            <p:nvPr/>
          </p:nvSpPr>
          <p:spPr>
            <a:xfrm>
              <a:off x="4073236" y="998024"/>
              <a:ext cx="3494949" cy="15789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100" dirty="0"/>
                <a:t>EmployeeService.java</a:t>
              </a: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55C2D9B-91E9-4761-91D6-846461681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0065" y="1355204"/>
              <a:ext cx="2890143" cy="1157940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53934B75-9930-4EEB-9A54-0878CBE3A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1962" y="1562957"/>
            <a:ext cx="2820694" cy="439322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3549B46-B286-43F0-84A7-AD18417EA9C1}"/>
              </a:ext>
            </a:extLst>
          </p:cNvPr>
          <p:cNvCxnSpPr/>
          <p:nvPr/>
        </p:nvCxnSpPr>
        <p:spPr>
          <a:xfrm flipV="1">
            <a:off x="2004291" y="2448490"/>
            <a:ext cx="2207491" cy="32872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3" name="图片 32">
            <a:extLst>
              <a:ext uri="{FF2B5EF4-FFF2-40B4-BE49-F238E27FC236}">
                <a16:creationId xmlns:a16="http://schemas.microsoft.com/office/drawing/2014/main" id="{3E723EAA-9AB9-474E-A0D7-A2617B1E92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5432" y="2917023"/>
            <a:ext cx="2890938" cy="2077103"/>
          </a:xfrm>
          <a:prstGeom prst="rect">
            <a:avLst/>
          </a:prstGeom>
        </p:spPr>
      </p:pic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CD0D821C-3D2E-46D5-A2F2-EB75255A3B3F}"/>
              </a:ext>
            </a:extLst>
          </p:cNvPr>
          <p:cNvCxnSpPr/>
          <p:nvPr/>
        </p:nvCxnSpPr>
        <p:spPr>
          <a:xfrm flipV="1">
            <a:off x="5338618" y="1699491"/>
            <a:ext cx="2798618" cy="7489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7864FFB-F589-4D69-BD3E-3C473FE0B90C}"/>
              </a:ext>
            </a:extLst>
          </p:cNvPr>
          <p:cNvCxnSpPr>
            <a:cxnSpLocks/>
          </p:cNvCxnSpPr>
          <p:nvPr/>
        </p:nvCxnSpPr>
        <p:spPr>
          <a:xfrm>
            <a:off x="8876145" y="1782618"/>
            <a:ext cx="0" cy="1773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879DD4EF-F389-41FE-84B6-45F954AF6B9E}"/>
              </a:ext>
            </a:extLst>
          </p:cNvPr>
          <p:cNvSpPr/>
          <p:nvPr/>
        </p:nvSpPr>
        <p:spPr>
          <a:xfrm>
            <a:off x="8386618" y="5957455"/>
            <a:ext cx="1828800" cy="748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</a:t>
            </a:r>
            <a:endParaRPr lang="zh-CN" altLang="en-US" dirty="0"/>
          </a:p>
        </p:txBody>
      </p:sp>
      <p:sp>
        <p:nvSpPr>
          <p:cNvPr id="41" name="箭头: 下 40">
            <a:extLst>
              <a:ext uri="{FF2B5EF4-FFF2-40B4-BE49-F238E27FC236}">
                <a16:creationId xmlns:a16="http://schemas.microsoft.com/office/drawing/2014/main" id="{EC7AF123-0AD0-4282-9E8B-B6D9F69B6878}"/>
              </a:ext>
            </a:extLst>
          </p:cNvPr>
          <p:cNvSpPr/>
          <p:nvPr/>
        </p:nvSpPr>
        <p:spPr>
          <a:xfrm>
            <a:off x="9060873" y="5083743"/>
            <a:ext cx="184727" cy="8737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2A31DED-293C-427E-9BC6-B58BB713E0B4}"/>
              </a:ext>
            </a:extLst>
          </p:cNvPr>
          <p:cNvSpPr txBox="1"/>
          <p:nvPr/>
        </p:nvSpPr>
        <p:spPr>
          <a:xfrm>
            <a:off x="2396669" y="5402211"/>
            <a:ext cx="2597186" cy="11079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100" dirty="0"/>
              <a:t>这里的对象都是自动注入的</a:t>
            </a:r>
            <a:r>
              <a:rPr lang="en-US" altLang="zh-CN" sz="1100" dirty="0" err="1"/>
              <a:t>byType</a:t>
            </a:r>
            <a:r>
              <a:rPr lang="zh-CN" altLang="en-US" sz="1100" dirty="0"/>
              <a:t>模式</a:t>
            </a:r>
            <a:endParaRPr lang="en-US" altLang="zh-CN" sz="1100" dirty="0"/>
          </a:p>
          <a:p>
            <a:endParaRPr lang="en-US" altLang="zh-CN" sz="1100" dirty="0"/>
          </a:p>
          <a:p>
            <a:r>
              <a:rPr lang="zh-CN" altLang="en-US" sz="1100" dirty="0"/>
              <a:t>从前端带过来的默认请求参数为</a:t>
            </a:r>
            <a:r>
              <a:rPr lang="en-US" altLang="zh-CN" sz="1100" dirty="0" err="1"/>
              <a:t>pn</a:t>
            </a:r>
            <a:r>
              <a:rPr lang="en-US" altLang="zh-CN" sz="1100" dirty="0"/>
              <a:t>=1</a:t>
            </a:r>
          </a:p>
          <a:p>
            <a:r>
              <a:rPr lang="zh-CN" altLang="en-US" sz="1100" dirty="0"/>
              <a:t>以</a:t>
            </a:r>
            <a:r>
              <a:rPr lang="en-US" altLang="zh-CN" sz="1100" dirty="0"/>
              <a:t>?</a:t>
            </a:r>
            <a:r>
              <a:rPr lang="en-US" altLang="zh-CN" sz="1100" dirty="0" err="1"/>
              <a:t>pn</a:t>
            </a:r>
            <a:r>
              <a:rPr lang="en-US" altLang="zh-CN" sz="1100" dirty="0"/>
              <a:t>=1</a:t>
            </a:r>
            <a:r>
              <a:rPr lang="zh-CN" altLang="en-US" sz="1100" dirty="0"/>
              <a:t>的形式拼接在</a:t>
            </a:r>
            <a:r>
              <a:rPr lang="en-US" altLang="zh-CN" sz="1100" dirty="0" err="1"/>
              <a:t>url</a:t>
            </a:r>
            <a:r>
              <a:rPr lang="zh-CN" altLang="en-US" sz="1100" dirty="0"/>
              <a:t>后面</a:t>
            </a:r>
            <a:endParaRPr lang="en-US" altLang="zh-CN" sz="1100" dirty="0"/>
          </a:p>
          <a:p>
            <a:endParaRPr lang="en-US" altLang="zh-CN" sz="1100" dirty="0"/>
          </a:p>
          <a:p>
            <a:r>
              <a:rPr lang="zh-CN" altLang="en-US" sz="1100" dirty="0"/>
              <a:t>这里写死了每页显示</a:t>
            </a:r>
            <a:r>
              <a:rPr lang="en-US" altLang="zh-CN" sz="1100" dirty="0"/>
              <a:t>5</a:t>
            </a:r>
            <a:r>
              <a:rPr lang="zh-CN" altLang="en-US" sz="1100" dirty="0"/>
              <a:t>条数据</a:t>
            </a:r>
          </a:p>
        </p:txBody>
      </p:sp>
    </p:spTree>
    <p:extLst>
      <p:ext uri="{BB962C8B-B14F-4D97-AF65-F5344CB8AC3E}">
        <p14:creationId xmlns:p14="http://schemas.microsoft.com/office/powerpoint/2010/main" val="3706042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19477-A69D-4A21-A2B0-6156958E1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分页的实现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2B6D4C-2804-4865-AB93-7E93FBC2D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100" dirty="0"/>
              <a:t>分页使用的是</a:t>
            </a:r>
            <a:r>
              <a:rPr lang="en-US" altLang="zh-CN" sz="1100" dirty="0" err="1"/>
              <a:t>PageHelper</a:t>
            </a:r>
            <a:r>
              <a:rPr lang="zh-CN" altLang="en-US" sz="1100" dirty="0"/>
              <a:t>插件</a:t>
            </a:r>
            <a:endParaRPr lang="en-US" altLang="zh-CN" sz="1100" dirty="0"/>
          </a:p>
          <a:p>
            <a:r>
              <a:rPr lang="zh-CN" altLang="en-US" sz="1100" dirty="0"/>
              <a:t>在</a:t>
            </a:r>
            <a:r>
              <a:rPr lang="en-US" altLang="zh-CN" sz="1100" dirty="0"/>
              <a:t>Controller</a:t>
            </a:r>
            <a:r>
              <a:rPr lang="zh-CN" altLang="en-US" sz="1100" dirty="0"/>
              <a:t>中使用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DCBB23-1E2F-48F8-A77C-F071B212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508274"/>
            <a:ext cx="5829451" cy="380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12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F12F331-0720-4463-A320-1AC2A59B5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215513"/>
            <a:ext cx="6957002" cy="4001281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5922843E-0223-435B-B694-0A743E911AE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Bootstrap</a:t>
            </a:r>
            <a:r>
              <a:rPr lang="zh-CN" altLang="en-US"/>
              <a:t>搭建</a:t>
            </a:r>
            <a:r>
              <a:rPr lang="en-US" altLang="zh-CN"/>
              <a:t>UI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08352B-8F6E-4EDB-A41A-66B30E43E572}"/>
              </a:ext>
            </a:extLst>
          </p:cNvPr>
          <p:cNvSpPr txBox="1"/>
          <p:nvPr/>
        </p:nvSpPr>
        <p:spPr>
          <a:xfrm>
            <a:off x="990600" y="1658422"/>
            <a:ext cx="665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基本环境的准备：</a:t>
            </a:r>
            <a:r>
              <a:rPr lang="en-US" altLang="zh-CN" dirty="0"/>
              <a:t>EL</a:t>
            </a:r>
            <a:r>
              <a:rPr lang="zh-CN" altLang="en-US" dirty="0"/>
              <a:t>表达式</a:t>
            </a:r>
            <a:r>
              <a:rPr lang="en-US" altLang="zh-CN" dirty="0"/>
              <a:t>/</a:t>
            </a:r>
            <a:r>
              <a:rPr lang="en-US" altLang="zh-CN" dirty="0" err="1"/>
              <a:t>Jquery</a:t>
            </a:r>
            <a:r>
              <a:rPr lang="en-US" altLang="zh-CN" dirty="0"/>
              <a:t>/Bootstrap/</a:t>
            </a:r>
            <a:r>
              <a:rPr lang="zh-CN" altLang="en-US" dirty="0"/>
              <a:t>全局服务器的地址</a:t>
            </a:r>
          </a:p>
        </p:txBody>
      </p:sp>
    </p:spTree>
    <p:extLst>
      <p:ext uri="{BB962C8B-B14F-4D97-AF65-F5344CB8AC3E}">
        <p14:creationId xmlns:p14="http://schemas.microsoft.com/office/powerpoint/2010/main" val="2881484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8E23C-7621-420F-B6E6-9056615A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Bootstrap</a:t>
            </a:r>
            <a:r>
              <a:rPr lang="zh-CN" altLang="en-US" dirty="0"/>
              <a:t>搭建</a:t>
            </a:r>
            <a:r>
              <a:rPr lang="en-US" altLang="zh-CN" dirty="0"/>
              <a:t>UI</a:t>
            </a:r>
            <a:endParaRPr lang="zh-CN" altLang="en-US" dirty="0"/>
          </a:p>
        </p:txBody>
      </p:sp>
      <p:pic>
        <p:nvPicPr>
          <p:cNvPr id="4" name="Picture 2" descr="计算机生成了可选文字:&#10;员 工 信 息 管 理 系 统 &#10;电 子 邮 箱 &#10;2C5731 @126.com &#10;6E5002 @12&amp; com &#10;」494巳3@12&amp; com &#10;《7ra94@126.com &#10;5C70 巳5@126.com &#10;首 页 &#10;开 发 部 &#10;开 发 部 &#10;开 发 部 &#10;开 发 部 &#10;开 发 部 &#10;2 &#10;3 &#10;新 唱 &#10;5 &#10;亂 除 &#10;囗 &#10;囗 &#10;囗 &#10;囗 &#10;5 &#10;6 &#10;7 &#10;8 &#10;2C5731 &#10;6E5002 &#10;」 494 巳 3 &#10;《 7ra94 &#10;5C70 巳 5 &#10;当 前 第 1 页 401 页 2 5 条 记 录 &#10;4 &#10;末 页 ">
            <a:extLst>
              <a:ext uri="{FF2B5EF4-FFF2-40B4-BE49-F238E27FC236}">
                <a16:creationId xmlns:a16="http://schemas.microsoft.com/office/drawing/2014/main" id="{07E5EFAC-7D13-413D-8415-CFF900A4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930" y="905165"/>
            <a:ext cx="4201397" cy="176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3E5513B-A638-44D7-A8CF-A74A81C28F85}"/>
              </a:ext>
            </a:extLst>
          </p:cNvPr>
          <p:cNvSpPr txBox="1"/>
          <p:nvPr/>
        </p:nvSpPr>
        <p:spPr>
          <a:xfrm>
            <a:off x="838200" y="1420431"/>
            <a:ext cx="2733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通过</a:t>
            </a:r>
            <a:r>
              <a:rPr lang="en-US" altLang="zh-CN" sz="1100" dirty="0"/>
              <a:t>Bootstrap</a:t>
            </a:r>
            <a:r>
              <a:rPr lang="zh-CN" altLang="en-US" sz="1100" dirty="0"/>
              <a:t>官方提供的样式快速搭建</a:t>
            </a:r>
            <a:r>
              <a:rPr lang="en-US" altLang="zh-CN" sz="1100" dirty="0"/>
              <a:t>UI</a:t>
            </a:r>
          </a:p>
          <a:p>
            <a:r>
              <a:rPr lang="zh-CN" altLang="en-US" sz="1100" dirty="0"/>
              <a:t>页面放置在</a:t>
            </a:r>
            <a:r>
              <a:rPr lang="en-US" altLang="zh-CN" sz="1100" dirty="0"/>
              <a:t>1</a:t>
            </a:r>
            <a:r>
              <a:rPr lang="zh-CN" altLang="en-US" sz="1100" dirty="0"/>
              <a:t>个</a:t>
            </a:r>
            <a:r>
              <a:rPr lang="en-US" altLang="zh-CN" sz="1100" dirty="0"/>
              <a:t>container</a:t>
            </a:r>
            <a:r>
              <a:rPr lang="zh-CN" altLang="en-US" sz="1100" dirty="0"/>
              <a:t>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3F091B-F247-4212-9A89-D84B7437C137}"/>
              </a:ext>
            </a:extLst>
          </p:cNvPr>
          <p:cNvSpPr txBox="1"/>
          <p:nvPr/>
        </p:nvSpPr>
        <p:spPr>
          <a:xfrm>
            <a:off x="152400" y="2034493"/>
            <a:ext cx="1957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第</a:t>
            </a:r>
            <a:r>
              <a:rPr lang="en-US" altLang="zh-CN" sz="1100" dirty="0"/>
              <a:t>1</a:t>
            </a:r>
            <a:r>
              <a:rPr lang="zh-CN" altLang="en-US" sz="1100" dirty="0"/>
              <a:t>行标题和第</a:t>
            </a:r>
            <a:r>
              <a:rPr lang="en-US" altLang="zh-CN" sz="1100" dirty="0"/>
              <a:t>2</a:t>
            </a:r>
            <a:r>
              <a:rPr lang="zh-CN" altLang="en-US" sz="1100" dirty="0"/>
              <a:t>行的</a:t>
            </a:r>
            <a:r>
              <a:rPr lang="en-US" altLang="zh-CN" sz="1100" dirty="0"/>
              <a:t>2</a:t>
            </a:r>
            <a:r>
              <a:rPr lang="zh-CN" altLang="en-US" sz="1100" dirty="0"/>
              <a:t>个按钮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81FD04-218C-488E-AC9C-DF5487831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45" y="2479278"/>
            <a:ext cx="5935326" cy="252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4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8E23C-7621-420F-B6E6-9056615A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Bootstrap</a:t>
            </a:r>
            <a:r>
              <a:rPr lang="zh-CN" altLang="en-US" dirty="0"/>
              <a:t>搭建</a:t>
            </a:r>
            <a:r>
              <a:rPr lang="en-US" altLang="zh-CN" dirty="0"/>
              <a:t>UI</a:t>
            </a:r>
            <a:endParaRPr lang="zh-CN" altLang="en-US" dirty="0"/>
          </a:p>
        </p:txBody>
      </p:sp>
      <p:pic>
        <p:nvPicPr>
          <p:cNvPr id="4" name="Picture 2" descr="计算机生成了可选文字:&#10;员 工 信 息 管 理 系 统 &#10;电 子 邮 箱 &#10;2C5731 @126.com &#10;6E5002 @12&amp; com &#10;」494巳3@12&amp; com &#10;《7ra94@126.com &#10;5C70 巳5@126.com &#10;首 页 &#10;开 发 部 &#10;开 发 部 &#10;开 发 部 &#10;开 发 部 &#10;开 发 部 &#10;2 &#10;3 &#10;新 唱 &#10;5 &#10;亂 除 &#10;囗 &#10;囗 &#10;囗 &#10;囗 &#10;5 &#10;6 &#10;7 &#10;8 &#10;2C5731 &#10;6E5002 &#10;」 494 巳 3 &#10;《 7ra94 &#10;5C70 巳 5 &#10;当 前 第 1 页 401 页 2 5 条 记 录 &#10;4 &#10;末 页 ">
            <a:extLst>
              <a:ext uri="{FF2B5EF4-FFF2-40B4-BE49-F238E27FC236}">
                <a16:creationId xmlns:a16="http://schemas.microsoft.com/office/drawing/2014/main" id="{07E5EFAC-7D13-413D-8415-CFF900A4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930" y="905165"/>
            <a:ext cx="4201397" cy="176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3E5513B-A638-44D7-A8CF-A74A81C28F85}"/>
              </a:ext>
            </a:extLst>
          </p:cNvPr>
          <p:cNvSpPr txBox="1"/>
          <p:nvPr/>
        </p:nvSpPr>
        <p:spPr>
          <a:xfrm>
            <a:off x="838200" y="1420431"/>
            <a:ext cx="2733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通过</a:t>
            </a:r>
            <a:r>
              <a:rPr lang="en-US" altLang="zh-CN" sz="1100" dirty="0"/>
              <a:t>Bootstrap</a:t>
            </a:r>
            <a:r>
              <a:rPr lang="zh-CN" altLang="en-US" sz="1100" dirty="0"/>
              <a:t>官方提供的样式快速搭建</a:t>
            </a:r>
            <a:r>
              <a:rPr lang="en-US" altLang="zh-CN" sz="1100" dirty="0"/>
              <a:t>UI</a:t>
            </a:r>
          </a:p>
          <a:p>
            <a:r>
              <a:rPr lang="zh-CN" altLang="en-US" sz="1100" dirty="0"/>
              <a:t>页面放置在</a:t>
            </a:r>
            <a:r>
              <a:rPr lang="en-US" altLang="zh-CN" sz="1100" dirty="0"/>
              <a:t>1</a:t>
            </a:r>
            <a:r>
              <a:rPr lang="zh-CN" altLang="en-US" sz="1100" dirty="0"/>
              <a:t>个</a:t>
            </a:r>
            <a:r>
              <a:rPr lang="en-US" altLang="zh-CN" sz="1100" dirty="0"/>
              <a:t>container</a:t>
            </a:r>
            <a:r>
              <a:rPr lang="zh-CN" altLang="en-US" sz="1100" dirty="0"/>
              <a:t>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3F091B-F247-4212-9A89-D84B7437C137}"/>
              </a:ext>
            </a:extLst>
          </p:cNvPr>
          <p:cNvSpPr txBox="1"/>
          <p:nvPr/>
        </p:nvSpPr>
        <p:spPr>
          <a:xfrm>
            <a:off x="152400" y="2034493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表格数据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FB9E84-EB07-40E4-B94F-52147588E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330939"/>
            <a:ext cx="6527505" cy="446191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67DC584-08CF-4700-A2BB-D130945A806F}"/>
              </a:ext>
            </a:extLst>
          </p:cNvPr>
          <p:cNvSpPr/>
          <p:nvPr/>
        </p:nvSpPr>
        <p:spPr>
          <a:xfrm>
            <a:off x="3999345" y="3851563"/>
            <a:ext cx="4906818" cy="11541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100" dirty="0"/>
              <a:t>数据解析：</a:t>
            </a:r>
            <a:endParaRPr lang="en-US" altLang="zh-CN" sz="1100" dirty="0"/>
          </a:p>
          <a:p>
            <a:pPr marL="228600" indent="-228600">
              <a:buAutoNum type="arabicPeriod"/>
            </a:pPr>
            <a:r>
              <a:rPr lang="en-US" altLang="zh-CN" sz="1100" dirty="0"/>
              <a:t>Controller</a:t>
            </a:r>
            <a:r>
              <a:rPr lang="zh-CN" altLang="en-US" sz="1100" dirty="0"/>
              <a:t>返回的</a:t>
            </a:r>
            <a:r>
              <a:rPr lang="en-US" altLang="zh-CN" sz="1100" dirty="0"/>
              <a:t>model</a:t>
            </a:r>
            <a:r>
              <a:rPr lang="zh-CN" altLang="en-US" sz="1100" dirty="0"/>
              <a:t>中</a:t>
            </a:r>
            <a:r>
              <a:rPr lang="en-US" altLang="zh-CN" sz="1100" dirty="0"/>
              <a:t>key</a:t>
            </a:r>
            <a:r>
              <a:rPr lang="zh-CN" altLang="en-US" sz="1100" dirty="0"/>
              <a:t>为</a:t>
            </a:r>
            <a:r>
              <a:rPr lang="en-US" altLang="zh-CN" sz="1100" dirty="0" err="1"/>
              <a:t>pageInfo</a:t>
            </a:r>
            <a:r>
              <a:rPr lang="zh-CN" altLang="en-US" sz="1100" dirty="0"/>
              <a:t>的</a:t>
            </a:r>
            <a:r>
              <a:rPr lang="en-US" altLang="zh-CN" sz="1100" dirty="0"/>
              <a:t>value</a:t>
            </a:r>
            <a:r>
              <a:rPr lang="zh-CN" altLang="en-US" sz="1100" dirty="0"/>
              <a:t>为</a:t>
            </a:r>
            <a:r>
              <a:rPr lang="en-US" altLang="zh-CN" sz="1100" dirty="0" err="1"/>
              <a:t>pageInfo</a:t>
            </a:r>
            <a:r>
              <a:rPr lang="zh-CN" altLang="en-US" sz="1100" dirty="0"/>
              <a:t>的封装对象，真实的数据再</a:t>
            </a:r>
            <a:r>
              <a:rPr lang="en-US" altLang="zh-CN" sz="1100" dirty="0" err="1"/>
              <a:t>pageInfo.list</a:t>
            </a:r>
            <a:r>
              <a:rPr lang="zh-CN" altLang="en-US" sz="1100" dirty="0"/>
              <a:t>中</a:t>
            </a:r>
            <a:endParaRPr lang="en-US" altLang="zh-CN" sz="1100" dirty="0"/>
          </a:p>
          <a:p>
            <a:pPr marL="228600" indent="-228600">
              <a:buAutoNum type="arabicPeriod"/>
            </a:pPr>
            <a:r>
              <a:rPr lang="zh-CN" altLang="en-US" sz="1100" dirty="0"/>
              <a:t>前端直接使用</a:t>
            </a:r>
            <a:r>
              <a:rPr lang="en-US" altLang="zh-CN" sz="1100" dirty="0"/>
              <a:t>EL</a:t>
            </a:r>
            <a:r>
              <a:rPr lang="zh-CN" altLang="en-US" sz="1100" dirty="0"/>
              <a:t>表达式，</a:t>
            </a:r>
            <a:r>
              <a:rPr lang="en-US" altLang="zh-CN" sz="1100" dirty="0"/>
              <a:t>${}</a:t>
            </a:r>
            <a:r>
              <a:rPr lang="zh-CN" altLang="en-US" sz="1100" dirty="0"/>
              <a:t>的形式进行解析</a:t>
            </a:r>
            <a:endParaRPr lang="en-US" altLang="zh-CN" sz="1100" dirty="0"/>
          </a:p>
          <a:p>
            <a:pPr marL="228600" indent="-228600">
              <a:buAutoNum type="arabicPeriod"/>
            </a:pPr>
            <a:r>
              <a:rPr lang="zh-CN" altLang="en-US" sz="1100" dirty="0"/>
              <a:t>遍历数据并填充到表格</a:t>
            </a:r>
          </a:p>
        </p:txBody>
      </p:sp>
    </p:spTree>
    <p:extLst>
      <p:ext uri="{BB962C8B-B14F-4D97-AF65-F5344CB8AC3E}">
        <p14:creationId xmlns:p14="http://schemas.microsoft.com/office/powerpoint/2010/main" val="2658786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8E23C-7621-420F-B6E6-9056615A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Bootstrap</a:t>
            </a:r>
            <a:r>
              <a:rPr lang="zh-CN" altLang="en-US" dirty="0"/>
              <a:t>搭建</a:t>
            </a:r>
            <a:r>
              <a:rPr lang="en-US" altLang="zh-CN" dirty="0"/>
              <a:t>UI</a:t>
            </a:r>
            <a:endParaRPr lang="zh-CN" altLang="en-US" dirty="0"/>
          </a:p>
        </p:txBody>
      </p:sp>
      <p:pic>
        <p:nvPicPr>
          <p:cNvPr id="4" name="Picture 2" descr="计算机生成了可选文字:&#10;员 工 信 息 管 理 系 统 &#10;电 子 邮 箱 &#10;2C5731 @126.com &#10;6E5002 @12&amp; com &#10;」494巳3@12&amp; com &#10;《7ra94@126.com &#10;5C70 巳5@126.com &#10;首 页 &#10;开 发 部 &#10;开 发 部 &#10;开 发 部 &#10;开 发 部 &#10;开 发 部 &#10;2 &#10;3 &#10;新 唱 &#10;5 &#10;亂 除 &#10;囗 &#10;囗 &#10;囗 &#10;囗 &#10;5 &#10;6 &#10;7 &#10;8 &#10;2C5731 &#10;6E5002 &#10;」 494 巳 3 &#10;《 7ra94 &#10;5C70 巳 5 &#10;当 前 第 1 页 401 页 2 5 条 记 录 &#10;4 &#10;末 页 ">
            <a:extLst>
              <a:ext uri="{FF2B5EF4-FFF2-40B4-BE49-F238E27FC236}">
                <a16:creationId xmlns:a16="http://schemas.microsoft.com/office/drawing/2014/main" id="{07E5EFAC-7D13-413D-8415-CFF900A4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930" y="905165"/>
            <a:ext cx="4201397" cy="176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3E5513B-A638-44D7-A8CF-A74A81C28F85}"/>
              </a:ext>
            </a:extLst>
          </p:cNvPr>
          <p:cNvSpPr txBox="1"/>
          <p:nvPr/>
        </p:nvSpPr>
        <p:spPr>
          <a:xfrm>
            <a:off x="838200" y="1420431"/>
            <a:ext cx="2733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通过</a:t>
            </a:r>
            <a:r>
              <a:rPr lang="en-US" altLang="zh-CN" sz="1100" dirty="0"/>
              <a:t>Bootstrap</a:t>
            </a:r>
            <a:r>
              <a:rPr lang="zh-CN" altLang="en-US" sz="1100" dirty="0"/>
              <a:t>官方提供的样式快速搭建</a:t>
            </a:r>
            <a:r>
              <a:rPr lang="en-US" altLang="zh-CN" sz="1100" dirty="0"/>
              <a:t>UI</a:t>
            </a:r>
          </a:p>
          <a:p>
            <a:r>
              <a:rPr lang="zh-CN" altLang="en-US" sz="1100" dirty="0"/>
              <a:t>页面放置在</a:t>
            </a:r>
            <a:r>
              <a:rPr lang="en-US" altLang="zh-CN" sz="1100" dirty="0"/>
              <a:t>1</a:t>
            </a:r>
            <a:r>
              <a:rPr lang="zh-CN" altLang="en-US" sz="1100" dirty="0"/>
              <a:t>个</a:t>
            </a:r>
            <a:r>
              <a:rPr lang="en-US" altLang="zh-CN" sz="1100" dirty="0"/>
              <a:t>container</a:t>
            </a:r>
            <a:r>
              <a:rPr lang="zh-CN" altLang="en-US" sz="1100" dirty="0"/>
              <a:t>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3F091B-F247-4212-9A89-D84B7437C137}"/>
              </a:ext>
            </a:extLst>
          </p:cNvPr>
          <p:cNvSpPr txBox="1"/>
          <p:nvPr/>
        </p:nvSpPr>
        <p:spPr>
          <a:xfrm>
            <a:off x="152400" y="2034493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分页信息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710E9E-3F7F-4E9F-B938-05B95B1D7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374145"/>
            <a:ext cx="5712691" cy="442900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46076D0-63B5-4D69-B152-BCA74F3F2E1B}"/>
              </a:ext>
            </a:extLst>
          </p:cNvPr>
          <p:cNvSpPr/>
          <p:nvPr/>
        </p:nvSpPr>
        <p:spPr>
          <a:xfrm>
            <a:off x="6326911" y="3214401"/>
            <a:ext cx="4906818" cy="11541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100" dirty="0"/>
              <a:t>数据解析：</a:t>
            </a:r>
            <a:endParaRPr lang="en-US" altLang="zh-CN" sz="1100" dirty="0"/>
          </a:p>
          <a:p>
            <a:pPr marL="228600" indent="-228600">
              <a:buAutoNum type="arabicPeriod"/>
            </a:pPr>
            <a:r>
              <a:rPr lang="en-US" altLang="zh-CN" sz="1100" dirty="0"/>
              <a:t>Controller</a:t>
            </a:r>
            <a:r>
              <a:rPr lang="zh-CN" altLang="en-US" sz="1100" dirty="0"/>
              <a:t>返回的</a:t>
            </a:r>
            <a:r>
              <a:rPr lang="en-US" altLang="zh-CN" sz="1100" dirty="0"/>
              <a:t>model</a:t>
            </a:r>
            <a:r>
              <a:rPr lang="zh-CN" altLang="en-US" sz="1100" dirty="0"/>
              <a:t>中</a:t>
            </a:r>
            <a:r>
              <a:rPr lang="en-US" altLang="zh-CN" sz="1100" dirty="0"/>
              <a:t>key</a:t>
            </a:r>
            <a:r>
              <a:rPr lang="zh-CN" altLang="en-US" sz="1100" dirty="0"/>
              <a:t>为</a:t>
            </a:r>
            <a:r>
              <a:rPr lang="en-US" altLang="zh-CN" sz="1100" dirty="0" err="1"/>
              <a:t>pageInfo</a:t>
            </a:r>
            <a:r>
              <a:rPr lang="zh-CN" altLang="en-US" sz="1100" dirty="0"/>
              <a:t>的</a:t>
            </a:r>
            <a:r>
              <a:rPr lang="en-US" altLang="zh-CN" sz="1100" dirty="0"/>
              <a:t>value</a:t>
            </a:r>
            <a:r>
              <a:rPr lang="zh-CN" altLang="en-US" sz="1100" dirty="0"/>
              <a:t>为</a:t>
            </a:r>
            <a:r>
              <a:rPr lang="en-US" altLang="zh-CN" sz="1100" dirty="0" err="1"/>
              <a:t>pageInfo</a:t>
            </a:r>
            <a:r>
              <a:rPr lang="zh-CN" altLang="en-US" sz="1100" dirty="0"/>
              <a:t>的封装对象，分页信息在</a:t>
            </a:r>
            <a:r>
              <a:rPr lang="en-US" altLang="zh-CN" sz="1100" dirty="0" err="1"/>
              <a:t>pageInfo</a:t>
            </a:r>
            <a:r>
              <a:rPr lang="zh-CN" altLang="en-US" sz="1100" dirty="0"/>
              <a:t>中</a:t>
            </a:r>
            <a:endParaRPr lang="en-US" altLang="zh-CN" sz="1100" dirty="0"/>
          </a:p>
          <a:p>
            <a:pPr marL="228600" indent="-228600">
              <a:buAutoNum type="arabicPeriod"/>
            </a:pPr>
            <a:r>
              <a:rPr lang="zh-CN" altLang="en-US" sz="1100" dirty="0"/>
              <a:t>具体</a:t>
            </a:r>
            <a:r>
              <a:rPr lang="en-US" altLang="zh-CN" sz="1100" dirty="0"/>
              <a:t>API</a:t>
            </a:r>
            <a:r>
              <a:rPr lang="zh-CN" altLang="en-US" sz="1100" dirty="0"/>
              <a:t>查看</a:t>
            </a:r>
            <a:r>
              <a:rPr lang="en-US" altLang="zh-CN" sz="1100" dirty="0" err="1"/>
              <a:t>pageInfo</a:t>
            </a:r>
            <a:r>
              <a:rPr lang="zh-CN" altLang="en-US" sz="1100" dirty="0"/>
              <a:t>即可获得首页，下一页的信息</a:t>
            </a:r>
          </a:p>
        </p:txBody>
      </p:sp>
    </p:spTree>
    <p:extLst>
      <p:ext uri="{BB962C8B-B14F-4D97-AF65-F5344CB8AC3E}">
        <p14:creationId xmlns:p14="http://schemas.microsoft.com/office/powerpoint/2010/main" val="1513452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A21ED-8431-4590-ADA1-8337A1FA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基础环境搭建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7BFF31-2F85-4BE2-9037-E5069CDA2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数据库表设计</a:t>
            </a:r>
            <a:endParaRPr lang="en-US" altLang="zh-CN" dirty="0"/>
          </a:p>
          <a:p>
            <a:r>
              <a:rPr lang="zh-CN" altLang="en-US" dirty="0"/>
              <a:t>准备工作</a:t>
            </a:r>
            <a:endParaRPr lang="en-US" altLang="zh-CN" dirty="0"/>
          </a:p>
          <a:p>
            <a:r>
              <a:rPr lang="zh-CN" altLang="en-US" dirty="0"/>
              <a:t>创建</a:t>
            </a:r>
            <a:r>
              <a:rPr lang="en-US" altLang="zh-CN" dirty="0"/>
              <a:t>Maven</a:t>
            </a:r>
            <a:r>
              <a:rPr lang="zh-CN" altLang="en-US" dirty="0"/>
              <a:t>工程</a:t>
            </a:r>
            <a:endParaRPr lang="en-US" altLang="zh-CN" dirty="0"/>
          </a:p>
          <a:p>
            <a:r>
              <a:rPr lang="zh-CN" altLang="en-US" dirty="0"/>
              <a:t>引入</a:t>
            </a:r>
            <a:r>
              <a:rPr lang="en-US" altLang="zh-CN" dirty="0"/>
              <a:t>JAR</a:t>
            </a:r>
            <a:r>
              <a:rPr lang="zh-CN" altLang="en-US" dirty="0"/>
              <a:t>包</a:t>
            </a:r>
            <a:endParaRPr lang="en-US" altLang="zh-CN" dirty="0"/>
          </a:p>
          <a:p>
            <a:r>
              <a:rPr lang="zh-CN" altLang="en-US" dirty="0"/>
              <a:t>引入</a:t>
            </a:r>
            <a:r>
              <a:rPr lang="en-US" altLang="zh-CN" dirty="0"/>
              <a:t>Bootstrap</a:t>
            </a:r>
            <a:r>
              <a:rPr lang="zh-CN" altLang="en-US" dirty="0"/>
              <a:t>和</a:t>
            </a:r>
            <a:r>
              <a:rPr lang="en-US" altLang="zh-CN" dirty="0" err="1"/>
              <a:t>jquery</a:t>
            </a:r>
            <a:endParaRPr lang="en-US" altLang="zh-CN" dirty="0"/>
          </a:p>
          <a:p>
            <a:r>
              <a:rPr lang="zh-CN" altLang="en-US" dirty="0"/>
              <a:t>编写</a:t>
            </a:r>
            <a:r>
              <a:rPr lang="en-US" altLang="zh-CN" dirty="0"/>
              <a:t>SSM</a:t>
            </a:r>
            <a:r>
              <a:rPr lang="zh-CN" altLang="en-US" dirty="0"/>
              <a:t>框架整合的配置文件</a:t>
            </a:r>
          </a:p>
        </p:txBody>
      </p:sp>
    </p:spTree>
    <p:extLst>
      <p:ext uri="{BB962C8B-B14F-4D97-AF65-F5344CB8AC3E}">
        <p14:creationId xmlns:p14="http://schemas.microsoft.com/office/powerpoint/2010/main" val="1070152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E06D30-4D5C-4BA0-8A2F-7D26C347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第一稿测试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68F0EB-7359-48C1-93C9-2D2132956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88200" cy="1942811"/>
          </a:xfrm>
        </p:spPr>
        <p:txBody>
          <a:bodyPr/>
          <a:lstStyle/>
          <a:p>
            <a:r>
              <a:rPr lang="zh-CN" altLang="en-US" dirty="0"/>
              <a:t>访问</a:t>
            </a:r>
            <a:r>
              <a:rPr lang="en-US" altLang="zh-CN" dirty="0">
                <a:hlinkClick r:id="rId2"/>
              </a:rPr>
              <a:t>http://localhost:8080/emps</a:t>
            </a:r>
            <a:endParaRPr lang="en-US" altLang="zh-CN" dirty="0"/>
          </a:p>
          <a:p>
            <a:pPr lvl="1"/>
            <a:r>
              <a:rPr lang="zh-CN" altLang="en-US" dirty="0"/>
              <a:t>可以看到第一页员工的信息</a:t>
            </a:r>
            <a:endParaRPr lang="en-US" altLang="zh-CN" dirty="0"/>
          </a:p>
          <a:p>
            <a:r>
              <a:rPr lang="zh-CN" altLang="en-US" dirty="0"/>
              <a:t>访问</a:t>
            </a:r>
            <a:r>
              <a:rPr lang="en-US" altLang="zh-CN" dirty="0">
                <a:hlinkClick r:id="rId3"/>
              </a:rPr>
              <a:t>http://localhost:8080/emps?pn=20</a:t>
            </a:r>
            <a:endParaRPr lang="en-US" altLang="zh-CN" dirty="0"/>
          </a:p>
          <a:p>
            <a:pPr lvl="1"/>
            <a:r>
              <a:rPr lang="zh-CN" altLang="en-US" dirty="0"/>
              <a:t>可以看到第</a:t>
            </a:r>
            <a:r>
              <a:rPr lang="en-US" altLang="zh-CN" dirty="0"/>
              <a:t>20</a:t>
            </a:r>
            <a:r>
              <a:rPr lang="zh-CN" altLang="en-US" dirty="0"/>
              <a:t>页员工的信息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1746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24BDA-0EB0-4ECD-BECA-A676742CD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第一稿存在的问题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349AC2-3EE0-4065-9C7F-6653CBD3B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问题：</a:t>
            </a:r>
            <a:r>
              <a:rPr lang="en-US" altLang="zh-CN" dirty="0"/>
              <a:t>Model</a:t>
            </a:r>
            <a:r>
              <a:rPr lang="zh-CN" altLang="en-US" dirty="0"/>
              <a:t>只用于浏览器界面显示不支持移动页面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解决方法：数据改造成</a:t>
            </a:r>
            <a:r>
              <a:rPr lang="en-US" altLang="zh-CN" dirty="0"/>
              <a:t>JSON</a:t>
            </a:r>
            <a:r>
              <a:rPr lang="zh-CN" altLang="en-US" dirty="0"/>
              <a:t>交互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问题：每次翻页都刷新页面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解决方法：使用</a:t>
            </a:r>
            <a:r>
              <a:rPr lang="en-US" altLang="zh-CN" dirty="0"/>
              <a:t>AJAX</a:t>
            </a:r>
            <a:r>
              <a:rPr lang="zh-CN" altLang="en-US" dirty="0"/>
              <a:t>进行交互（</a:t>
            </a:r>
            <a:r>
              <a:rPr lang="en-US" altLang="zh-CN" dirty="0" err="1"/>
              <a:t>SpringMVC</a:t>
            </a:r>
            <a:r>
              <a:rPr lang="zh-CN" altLang="en-US" dirty="0"/>
              <a:t>对</a:t>
            </a:r>
            <a:r>
              <a:rPr lang="en-US" altLang="zh-CN" dirty="0"/>
              <a:t>AJAX</a:t>
            </a:r>
            <a:r>
              <a:rPr lang="zh-CN" altLang="en-US" dirty="0"/>
              <a:t>有很好的支持）</a:t>
            </a:r>
          </a:p>
        </p:txBody>
      </p:sp>
    </p:spTree>
    <p:extLst>
      <p:ext uri="{BB962C8B-B14F-4D97-AF65-F5344CB8AC3E}">
        <p14:creationId xmlns:p14="http://schemas.microsoft.com/office/powerpoint/2010/main" val="2910195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8CD13-3E4C-4A43-993B-8749483A4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查询和分页的后台代码编写</a:t>
            </a:r>
            <a:r>
              <a:rPr lang="en-US" altLang="zh-CN" dirty="0"/>
              <a:t>-</a:t>
            </a:r>
            <a:r>
              <a:rPr lang="zh-CN" altLang="en-US" dirty="0"/>
              <a:t>第二版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181351-4E87-4B4A-A663-5F180AE25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3851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逻辑：</a:t>
            </a:r>
            <a:endParaRPr lang="en-US" altLang="zh-CN" dirty="0"/>
          </a:p>
          <a:p>
            <a:pPr lvl="1"/>
            <a:r>
              <a:rPr lang="zh-CN" altLang="en-US" dirty="0"/>
              <a:t>访问</a:t>
            </a:r>
            <a:r>
              <a:rPr lang="en-US" altLang="zh-CN" dirty="0" err="1"/>
              <a:t>index.jsp</a:t>
            </a:r>
            <a:r>
              <a:rPr lang="zh-CN" altLang="en-US" dirty="0"/>
              <a:t>页面</a:t>
            </a:r>
            <a:endParaRPr lang="en-US" altLang="zh-CN" dirty="0"/>
          </a:p>
          <a:p>
            <a:pPr lvl="1"/>
            <a:r>
              <a:rPr lang="en-US" altLang="zh-CN" dirty="0"/>
              <a:t>AJAX</a:t>
            </a:r>
            <a:r>
              <a:rPr lang="zh-CN" altLang="en-US" dirty="0"/>
              <a:t>请求员工数据</a:t>
            </a:r>
            <a:endParaRPr lang="en-US" altLang="zh-CN" dirty="0"/>
          </a:p>
          <a:p>
            <a:pPr lvl="1"/>
            <a:r>
              <a:rPr lang="zh-CN" altLang="en-US" dirty="0"/>
              <a:t>服务器将数据以</a:t>
            </a:r>
            <a:r>
              <a:rPr lang="en-US" altLang="zh-CN" dirty="0"/>
              <a:t>JSON</a:t>
            </a:r>
            <a:r>
              <a:rPr lang="zh-CN" altLang="en-US" dirty="0"/>
              <a:t>形式返回</a:t>
            </a:r>
            <a:endParaRPr lang="en-US" altLang="zh-CN" dirty="0"/>
          </a:p>
          <a:p>
            <a:pPr lvl="1"/>
            <a:r>
              <a:rPr lang="zh-CN" altLang="en-US" dirty="0"/>
              <a:t>浏览器侧使用</a:t>
            </a:r>
            <a:r>
              <a:rPr lang="en-US" altLang="zh-CN" dirty="0"/>
              <a:t>JS</a:t>
            </a:r>
            <a:r>
              <a:rPr lang="zh-CN" altLang="en-US" dirty="0"/>
              <a:t>解析</a:t>
            </a:r>
            <a:r>
              <a:rPr lang="en-US" altLang="zh-CN" dirty="0"/>
              <a:t>JSON</a:t>
            </a:r>
            <a:r>
              <a:rPr lang="zh-CN" altLang="en-US" dirty="0"/>
              <a:t>字符串，使用</a:t>
            </a:r>
            <a:r>
              <a:rPr lang="en-US" altLang="zh-CN" dirty="0"/>
              <a:t>DOM</a:t>
            </a:r>
            <a:r>
              <a:rPr lang="zh-CN" altLang="en-US" dirty="0"/>
              <a:t>增删改查修改页面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技术要求：</a:t>
            </a:r>
            <a:endParaRPr lang="en-US" altLang="zh-CN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dirty="0"/>
              <a:t>导入</a:t>
            </a:r>
            <a:r>
              <a:rPr lang="en-US" altLang="zh-CN" dirty="0" err="1"/>
              <a:t>jackson</a:t>
            </a:r>
            <a:r>
              <a:rPr lang="zh-CN" altLang="en-US" dirty="0"/>
              <a:t>包，把对象转换成</a:t>
            </a:r>
            <a:r>
              <a:rPr lang="en-US" altLang="zh-CN" dirty="0"/>
              <a:t>JSON</a:t>
            </a:r>
            <a:r>
              <a:rPr lang="zh-CN" altLang="en-US" dirty="0"/>
              <a:t>字符串</a:t>
            </a:r>
            <a:endParaRPr lang="en-US" altLang="zh-CN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dirty="0"/>
              <a:t>定义一个新的实体类</a:t>
            </a:r>
            <a:r>
              <a:rPr lang="en-US" altLang="zh-CN" dirty="0"/>
              <a:t>Msg.java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altLang="zh-CN" dirty="0"/>
              <a:t>3</a:t>
            </a:r>
            <a:r>
              <a:rPr lang="zh-CN" altLang="en-US" dirty="0"/>
              <a:t>个属性：响应码（</a:t>
            </a:r>
            <a:r>
              <a:rPr lang="en-US" altLang="zh-CN" dirty="0"/>
              <a:t>100</a:t>
            </a:r>
            <a:r>
              <a:rPr lang="zh-CN" altLang="en-US" dirty="0"/>
              <a:t>成功 </a:t>
            </a:r>
            <a:r>
              <a:rPr lang="en-US" altLang="zh-CN" dirty="0"/>
              <a:t>200</a:t>
            </a:r>
            <a:r>
              <a:rPr lang="zh-CN" altLang="en-US" dirty="0"/>
              <a:t>失败），提示信息（</a:t>
            </a:r>
            <a:r>
              <a:rPr lang="en-US" altLang="zh-CN" dirty="0" err="1"/>
              <a:t>msg</a:t>
            </a:r>
            <a:r>
              <a:rPr lang="zh-CN" altLang="en-US" dirty="0"/>
              <a:t>），返回给浏览器的数据（</a:t>
            </a:r>
            <a:r>
              <a:rPr lang="en-US" altLang="zh-CN" dirty="0"/>
              <a:t>Map&lt;</a:t>
            </a:r>
            <a:r>
              <a:rPr lang="en-US" altLang="zh-CN" dirty="0" err="1"/>
              <a:t>String,Object</a:t>
            </a:r>
            <a:r>
              <a:rPr lang="en-US" altLang="zh-CN" dirty="0"/>
              <a:t>&gt;</a:t>
            </a:r>
            <a:r>
              <a:rPr lang="zh-CN" altLang="en-US" dirty="0"/>
              <a:t>封装）</a:t>
            </a:r>
            <a:endParaRPr lang="en-US" altLang="zh-CN" dirty="0"/>
          </a:p>
          <a:p>
            <a:pPr lvl="3">
              <a:buFont typeface="Wingdings" panose="05000000000000000000" pitchFamily="2" charset="2"/>
              <a:buChar char="Ø"/>
            </a:pPr>
            <a:r>
              <a:rPr lang="en-US" altLang="zh-CN" dirty="0"/>
              <a:t>3</a:t>
            </a:r>
            <a:r>
              <a:rPr lang="zh-CN" altLang="en-US" dirty="0"/>
              <a:t>个方法：</a:t>
            </a:r>
            <a:endParaRPr lang="en-US" altLang="zh-CN" dirty="0"/>
          </a:p>
          <a:p>
            <a:pPr lvl="4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静态</a:t>
            </a:r>
            <a:r>
              <a:rPr lang="en-US" altLang="zh-CN" dirty="0"/>
              <a:t>Success:</a:t>
            </a:r>
            <a:r>
              <a:rPr lang="zh-CN" altLang="en-US" dirty="0"/>
              <a:t>返回</a:t>
            </a:r>
            <a:r>
              <a:rPr lang="en-US" altLang="zh-CN" dirty="0" err="1"/>
              <a:t>Msg</a:t>
            </a:r>
            <a:r>
              <a:rPr lang="zh-CN" altLang="en-US" dirty="0"/>
              <a:t>对象，设置响应吗</a:t>
            </a:r>
            <a:r>
              <a:rPr lang="en-US" altLang="zh-CN" dirty="0"/>
              <a:t>100</a:t>
            </a:r>
            <a:r>
              <a:rPr lang="zh-CN" altLang="en-US" dirty="0"/>
              <a:t>，提示信息处理成功</a:t>
            </a:r>
            <a:endParaRPr lang="en-US" altLang="zh-CN" dirty="0"/>
          </a:p>
          <a:p>
            <a:pPr lvl="4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静态</a:t>
            </a:r>
            <a:r>
              <a:rPr lang="en-US" altLang="zh-CN" dirty="0"/>
              <a:t>Fail:</a:t>
            </a:r>
            <a:r>
              <a:rPr lang="zh-CN" altLang="en-US" dirty="0"/>
              <a:t>返回</a:t>
            </a:r>
            <a:r>
              <a:rPr lang="en-US" altLang="zh-CN" dirty="0" err="1"/>
              <a:t>Msg</a:t>
            </a:r>
            <a:r>
              <a:rPr lang="zh-CN" altLang="en-US" dirty="0"/>
              <a:t>对象，设置响应吗</a:t>
            </a:r>
            <a:r>
              <a:rPr lang="en-US" altLang="zh-CN" dirty="0"/>
              <a:t>200</a:t>
            </a:r>
            <a:r>
              <a:rPr lang="zh-CN" altLang="en-US" dirty="0"/>
              <a:t>，提示信息处理失败</a:t>
            </a:r>
            <a:endParaRPr lang="en-US" altLang="zh-CN" dirty="0"/>
          </a:p>
          <a:p>
            <a:pPr lvl="4">
              <a:buFont typeface="Wingdings" panose="05000000000000000000" pitchFamily="2" charset="2"/>
              <a:buChar char="Ø"/>
            </a:pPr>
            <a:r>
              <a:rPr lang="en-US" altLang="zh-CN" dirty="0"/>
              <a:t>Add</a:t>
            </a:r>
            <a:r>
              <a:rPr lang="zh-CN" altLang="en-US" dirty="0"/>
              <a:t>方法</a:t>
            </a:r>
            <a:r>
              <a:rPr lang="en-US" altLang="zh-CN" dirty="0"/>
              <a:t>:</a:t>
            </a:r>
            <a:r>
              <a:rPr lang="zh-CN" altLang="en-US" dirty="0"/>
              <a:t>用于把</a:t>
            </a:r>
            <a:r>
              <a:rPr lang="en-US" altLang="zh-CN" dirty="0" err="1"/>
              <a:t>pageInfo</a:t>
            </a:r>
            <a:r>
              <a:rPr lang="zh-CN" altLang="en-US" dirty="0"/>
              <a:t>放入到</a:t>
            </a:r>
            <a:r>
              <a:rPr lang="en-US" altLang="zh-CN" dirty="0"/>
              <a:t>map</a:t>
            </a:r>
            <a:r>
              <a:rPr lang="zh-CN" altLang="en-US" dirty="0"/>
              <a:t>中</a:t>
            </a:r>
            <a:endParaRPr lang="en-US" altLang="zh-CN" dirty="0"/>
          </a:p>
          <a:p>
            <a:pPr marL="1828800" lvl="4" indent="0">
              <a:buNone/>
            </a:pPr>
            <a:r>
              <a:rPr lang="en-US" altLang="zh-CN" dirty="0"/>
              <a:t>public </a:t>
            </a:r>
            <a:r>
              <a:rPr lang="en-US" altLang="zh-CN" dirty="0" err="1"/>
              <a:t>Msg</a:t>
            </a:r>
            <a:r>
              <a:rPr lang="en-US" altLang="zh-CN" dirty="0"/>
              <a:t> add(String key, Object value) {</a:t>
            </a:r>
          </a:p>
          <a:p>
            <a:pPr marL="1828800" lvl="4" indent="0">
              <a:buNone/>
            </a:pPr>
            <a:r>
              <a:rPr lang="en-US" altLang="zh-CN" dirty="0"/>
              <a:t>		</a:t>
            </a:r>
            <a:r>
              <a:rPr lang="en-US" altLang="zh-CN" dirty="0" err="1"/>
              <a:t>this.getExtend</a:t>
            </a:r>
            <a:r>
              <a:rPr lang="en-US" altLang="zh-CN" dirty="0"/>
              <a:t>().put(</a:t>
            </a:r>
            <a:r>
              <a:rPr lang="en-US" altLang="zh-CN" dirty="0" err="1"/>
              <a:t>key,value</a:t>
            </a:r>
            <a:r>
              <a:rPr lang="en-US" altLang="zh-CN" dirty="0"/>
              <a:t>);</a:t>
            </a:r>
          </a:p>
          <a:p>
            <a:pPr marL="1828800" lvl="4" indent="0">
              <a:buNone/>
            </a:pPr>
            <a:r>
              <a:rPr lang="en-US" altLang="zh-CN" dirty="0"/>
              <a:t>		return this;</a:t>
            </a:r>
          </a:p>
          <a:p>
            <a:pPr marL="1828800" lvl="4" indent="0">
              <a:buNone/>
            </a:pPr>
            <a:r>
              <a:rPr lang="en-US" altLang="zh-CN" dirty="0"/>
              <a:t>	}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dirty="0" err="1"/>
              <a:t>Index.jsp</a:t>
            </a:r>
            <a:r>
              <a:rPr lang="zh-CN" altLang="en-US" dirty="0"/>
              <a:t>使用</a:t>
            </a:r>
            <a:r>
              <a:rPr lang="en-US" altLang="zh-CN" dirty="0" err="1"/>
              <a:t>Jquery</a:t>
            </a:r>
            <a:r>
              <a:rPr lang="zh-CN" altLang="en-US" dirty="0"/>
              <a:t>进行拼接元素，显示表格</a:t>
            </a:r>
            <a:endParaRPr lang="en-US" altLang="zh-CN" dirty="0"/>
          </a:p>
          <a:p>
            <a:pPr marL="1828800" lvl="4" indent="0">
              <a:buNone/>
            </a:pPr>
            <a:endParaRPr lang="en-US" altLang="zh-CN" dirty="0"/>
          </a:p>
          <a:p>
            <a:pPr lvl="4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lvl="3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0081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47709-441D-4C9B-A7CC-F70D5A920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AJAX</a:t>
            </a:r>
            <a:r>
              <a:rPr lang="zh-CN" altLang="en-US" dirty="0"/>
              <a:t>编写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1BC0A9-3CBA-485E-885F-6CB12EF65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01" y="1418897"/>
            <a:ext cx="3823050" cy="32189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56644D-7BB3-40C5-BC77-2F05165B7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076" y="1418897"/>
            <a:ext cx="7091349" cy="515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02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47709-441D-4C9B-A7CC-F70D5A920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AJAX</a:t>
            </a:r>
            <a:r>
              <a:rPr lang="zh-CN" altLang="en-US" dirty="0"/>
              <a:t>编写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1BC0A9-3CBA-485E-885F-6CB12EF65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01" y="1418897"/>
            <a:ext cx="3823050" cy="32189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EC75B60-3E0E-48F8-84BE-CA0CFFA36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203" y="0"/>
            <a:ext cx="5043309" cy="30895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F8E4B6-6B48-49CA-9CF7-C8F09927A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203" y="3095299"/>
            <a:ext cx="5043309" cy="351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68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47709-441D-4C9B-A7CC-F70D5A920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AJAX</a:t>
            </a:r>
            <a:r>
              <a:rPr lang="zh-CN" altLang="en-US" dirty="0"/>
              <a:t>编写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1BC0A9-3CBA-485E-885F-6CB12EF65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01" y="1418897"/>
            <a:ext cx="3823050" cy="3218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A321C1-D708-4C8E-993D-1A7387DC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673" y="1418897"/>
            <a:ext cx="4807268" cy="183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92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7B1F9-8C0D-4A55-9F90-33D05EE6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AJAX</a:t>
            </a:r>
            <a:r>
              <a:rPr lang="zh-CN" altLang="en-US" dirty="0"/>
              <a:t>编写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D5659D-1217-4F80-9EE5-4A83D3260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420" y="1623059"/>
            <a:ext cx="5928360" cy="388621"/>
          </a:xfrm>
        </p:spPr>
        <p:txBody>
          <a:bodyPr>
            <a:normAutofit/>
          </a:bodyPr>
          <a:lstStyle/>
          <a:p>
            <a:r>
              <a:rPr lang="zh-CN" altLang="en-US" sz="1100" dirty="0"/>
              <a:t>页面加载完成后，应该就直接跳转到第一页，所以在</a:t>
            </a:r>
            <a:r>
              <a:rPr lang="en-US" altLang="zh-CN" sz="1100" dirty="0"/>
              <a:t>JS</a:t>
            </a:r>
            <a:r>
              <a:rPr lang="zh-CN" altLang="en-US" sz="1100" dirty="0"/>
              <a:t>脚本最前面加上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18E69E-5DF9-494A-80CD-92303FAC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25" y="1905000"/>
            <a:ext cx="3454456" cy="1227148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78C9750-DA1E-4B11-B341-4F71DFC29FBB}"/>
              </a:ext>
            </a:extLst>
          </p:cNvPr>
          <p:cNvSpPr txBox="1">
            <a:spLocks/>
          </p:cNvSpPr>
          <p:nvPr/>
        </p:nvSpPr>
        <p:spPr>
          <a:xfrm>
            <a:off x="693420" y="3346460"/>
            <a:ext cx="5928360" cy="388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/>
              <a:t>每次往表格主体增加显示数据的时候，先清空表格内容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EFE921-A6ED-4190-9511-3642C45E1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25" y="3735081"/>
            <a:ext cx="2789331" cy="5016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96F6D5-FE06-4C71-9152-0D8B818E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25" y="4317484"/>
            <a:ext cx="2730555" cy="6157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66839A-1FC0-459A-86C1-E7C54E46A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525" y="4933197"/>
            <a:ext cx="2578155" cy="62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199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98CA5E47-96E5-4D1F-9022-11A3DFCBC11F}"/>
              </a:ext>
            </a:extLst>
          </p:cNvPr>
          <p:cNvSpPr/>
          <p:nvPr/>
        </p:nvSpPr>
        <p:spPr>
          <a:xfrm>
            <a:off x="7642791" y="729673"/>
            <a:ext cx="3572970" cy="43540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/>
              <a:t>Dao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D7CFB52-7B21-4F79-9B85-74F7F9380DB3}"/>
              </a:ext>
            </a:extLst>
          </p:cNvPr>
          <p:cNvSpPr/>
          <p:nvPr/>
        </p:nvSpPr>
        <p:spPr>
          <a:xfrm>
            <a:off x="7725432" y="2611506"/>
            <a:ext cx="3312024" cy="2382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100" dirty="0"/>
              <a:t>EmployeeMapper.xml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2776F6D-3FB2-4348-A0ED-08BFFD945D74}"/>
              </a:ext>
            </a:extLst>
          </p:cNvPr>
          <p:cNvSpPr/>
          <p:nvPr/>
        </p:nvSpPr>
        <p:spPr>
          <a:xfrm>
            <a:off x="3847662" y="729673"/>
            <a:ext cx="3572970" cy="22074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/>
              <a:t>Service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E4B3C84-B497-4C9A-A0EF-14A81C1F876A}"/>
              </a:ext>
            </a:extLst>
          </p:cNvPr>
          <p:cNvSpPr/>
          <p:nvPr/>
        </p:nvSpPr>
        <p:spPr>
          <a:xfrm>
            <a:off x="138545" y="729673"/>
            <a:ext cx="3404317" cy="612832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/>
              <a:t>WEB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7CFD1EC-64CB-49F9-8A3C-53EB781FA4F9}"/>
              </a:ext>
            </a:extLst>
          </p:cNvPr>
          <p:cNvSpPr/>
          <p:nvPr/>
        </p:nvSpPr>
        <p:spPr>
          <a:xfrm>
            <a:off x="7725432" y="1080582"/>
            <a:ext cx="3312024" cy="118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100" dirty="0"/>
              <a:t>EmployeeMapper.java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A41E76-D339-4888-BA30-FAE5D7377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7539"/>
            <a:ext cx="10515600" cy="1325563"/>
          </a:xfrm>
        </p:spPr>
        <p:txBody>
          <a:bodyPr/>
          <a:lstStyle/>
          <a:p>
            <a:r>
              <a:rPr lang="zh-CN" altLang="en-US" dirty="0"/>
              <a:t>流程图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1DD41E2-66AA-41D3-BFCF-1A958EE4A65F}"/>
              </a:ext>
            </a:extLst>
          </p:cNvPr>
          <p:cNvSpPr/>
          <p:nvPr/>
        </p:nvSpPr>
        <p:spPr>
          <a:xfrm>
            <a:off x="215442" y="1144382"/>
            <a:ext cx="3219889" cy="2084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100" dirty="0" err="1"/>
              <a:t>index.jsp</a:t>
            </a:r>
            <a:endParaRPr lang="zh-CN" altLang="en-US" sz="1100" dirty="0"/>
          </a:p>
          <a:p>
            <a:pPr algn="ctr"/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1D4C456-6E15-4249-BA9C-8A9C40192047}"/>
              </a:ext>
            </a:extLst>
          </p:cNvPr>
          <p:cNvGrpSpPr/>
          <p:nvPr/>
        </p:nvGrpSpPr>
        <p:grpSpPr>
          <a:xfrm>
            <a:off x="215442" y="3388871"/>
            <a:ext cx="3219888" cy="3389745"/>
            <a:chOff x="5194439" y="572655"/>
            <a:chExt cx="4640918" cy="453505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4795E04-60AB-49D8-BCCD-2EF4F0C94FCF}"/>
                </a:ext>
              </a:extLst>
            </p:cNvPr>
            <p:cNvSpPr/>
            <p:nvPr/>
          </p:nvSpPr>
          <p:spPr>
            <a:xfrm>
              <a:off x="5194439" y="572655"/>
              <a:ext cx="4640918" cy="45350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100" dirty="0"/>
                <a:t>EmployeeController.java</a:t>
              </a:r>
              <a:endParaRPr lang="zh-CN" altLang="en-US" sz="1100" dirty="0"/>
            </a:p>
            <a:p>
              <a:pPr algn="ctr"/>
              <a:endParaRPr lang="zh-CN" altLang="en-US" dirty="0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D4F95A5-3A31-4575-9945-1C03E1570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1163" y="999692"/>
              <a:ext cx="3524250" cy="1076325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4D0598C-E962-4680-AF76-438D1FE25E3D}"/>
              </a:ext>
            </a:extLst>
          </p:cNvPr>
          <p:cNvGrpSpPr/>
          <p:nvPr/>
        </p:nvGrpSpPr>
        <p:grpSpPr>
          <a:xfrm>
            <a:off x="3847662" y="1144382"/>
            <a:ext cx="3494949" cy="1578921"/>
            <a:chOff x="4073236" y="998024"/>
            <a:chExt cx="3494949" cy="1578921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1901FC5-ECA5-4487-88C0-4BA9BB23B017}"/>
                </a:ext>
              </a:extLst>
            </p:cNvPr>
            <p:cNvSpPr/>
            <p:nvPr/>
          </p:nvSpPr>
          <p:spPr>
            <a:xfrm>
              <a:off x="4073236" y="998024"/>
              <a:ext cx="3494949" cy="15789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100" dirty="0"/>
                <a:t>EmployeeService.java</a:t>
              </a: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55C2D9B-91E9-4761-91D6-846461681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0065" y="1355204"/>
              <a:ext cx="2890143" cy="1157940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53934B75-9930-4EEB-9A54-0878CBE3A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962" y="1562957"/>
            <a:ext cx="2820694" cy="43932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E723EAA-9AB9-474E-A0D7-A2617B1E9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432" y="2917023"/>
            <a:ext cx="2890938" cy="2077103"/>
          </a:xfrm>
          <a:prstGeom prst="rect">
            <a:avLst/>
          </a:prstGeom>
        </p:spPr>
      </p:pic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CD0D821C-3D2E-46D5-A2F2-EB75255A3B3F}"/>
              </a:ext>
            </a:extLst>
          </p:cNvPr>
          <p:cNvCxnSpPr/>
          <p:nvPr/>
        </p:nvCxnSpPr>
        <p:spPr>
          <a:xfrm flipV="1">
            <a:off x="5338618" y="1699491"/>
            <a:ext cx="2798618" cy="7489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7864FFB-F589-4D69-BD3E-3C473FE0B90C}"/>
              </a:ext>
            </a:extLst>
          </p:cNvPr>
          <p:cNvCxnSpPr>
            <a:cxnSpLocks/>
          </p:cNvCxnSpPr>
          <p:nvPr/>
        </p:nvCxnSpPr>
        <p:spPr>
          <a:xfrm>
            <a:off x="8876145" y="1782618"/>
            <a:ext cx="0" cy="1773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879DD4EF-F389-41FE-84B6-45F954AF6B9E}"/>
              </a:ext>
            </a:extLst>
          </p:cNvPr>
          <p:cNvSpPr/>
          <p:nvPr/>
        </p:nvSpPr>
        <p:spPr>
          <a:xfrm>
            <a:off x="8386618" y="5957455"/>
            <a:ext cx="1828800" cy="748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</a:t>
            </a:r>
            <a:endParaRPr lang="zh-CN" altLang="en-US" dirty="0"/>
          </a:p>
        </p:txBody>
      </p:sp>
      <p:sp>
        <p:nvSpPr>
          <p:cNvPr id="41" name="箭头: 下 40">
            <a:extLst>
              <a:ext uri="{FF2B5EF4-FFF2-40B4-BE49-F238E27FC236}">
                <a16:creationId xmlns:a16="http://schemas.microsoft.com/office/drawing/2014/main" id="{EC7AF123-0AD0-4282-9E8B-B6D9F69B6878}"/>
              </a:ext>
            </a:extLst>
          </p:cNvPr>
          <p:cNvSpPr/>
          <p:nvPr/>
        </p:nvSpPr>
        <p:spPr>
          <a:xfrm>
            <a:off x="9060873" y="5083743"/>
            <a:ext cx="184727" cy="8737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C66E92-F235-42FD-9A2E-F57CF8118D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324" y="4671934"/>
            <a:ext cx="2932245" cy="1594847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32A31DED-293C-427E-9BC6-B58BB713E0B4}"/>
              </a:ext>
            </a:extLst>
          </p:cNvPr>
          <p:cNvSpPr txBox="1"/>
          <p:nvPr/>
        </p:nvSpPr>
        <p:spPr>
          <a:xfrm>
            <a:off x="2785582" y="5610868"/>
            <a:ext cx="1574470" cy="4308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100" dirty="0"/>
              <a:t>使用</a:t>
            </a:r>
            <a:r>
              <a:rPr lang="en-US" altLang="zh-CN" sz="1100" dirty="0" err="1"/>
              <a:t>PageHelper</a:t>
            </a:r>
            <a:r>
              <a:rPr lang="zh-CN" altLang="en-US" sz="1100" dirty="0"/>
              <a:t>插件</a:t>
            </a:r>
            <a:endParaRPr lang="en-US" altLang="zh-CN" sz="1100" dirty="0"/>
          </a:p>
          <a:p>
            <a:r>
              <a:rPr lang="zh-CN" altLang="en-US" sz="1100" dirty="0"/>
              <a:t>返回封装后的</a:t>
            </a:r>
            <a:r>
              <a:rPr lang="en-US" altLang="zh-CN" sz="1100" dirty="0" err="1"/>
              <a:t>Msg</a:t>
            </a:r>
            <a:r>
              <a:rPr lang="zh-CN" altLang="en-US" sz="1100" dirty="0"/>
              <a:t>对象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3549B46-B286-43F0-84A7-AD18417EA9C1}"/>
              </a:ext>
            </a:extLst>
          </p:cNvPr>
          <p:cNvCxnSpPr/>
          <p:nvPr/>
        </p:nvCxnSpPr>
        <p:spPr>
          <a:xfrm flipV="1">
            <a:off x="2004291" y="2448490"/>
            <a:ext cx="2207491" cy="32872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0C0595E7-2E24-4973-BBDF-7E49C292A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133" y="1484296"/>
            <a:ext cx="1779759" cy="1498533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EE6B433-2857-4AC6-87B1-B3E7704D3A84}"/>
              </a:ext>
            </a:extLst>
          </p:cNvPr>
          <p:cNvCxnSpPr>
            <a:cxnSpLocks/>
          </p:cNvCxnSpPr>
          <p:nvPr/>
        </p:nvCxnSpPr>
        <p:spPr>
          <a:xfrm>
            <a:off x="678180" y="1722149"/>
            <a:ext cx="65672" cy="34947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955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7B1F9-8C0D-4A55-9F90-33D05EE6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新增员工信息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F93B221A-7A0C-4008-A873-0A8C35002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100" dirty="0" err="1"/>
              <a:t>Index.jsp</a:t>
            </a:r>
            <a:r>
              <a:rPr lang="zh-CN" altLang="en-US" sz="1100" dirty="0"/>
              <a:t>页面点击新增</a:t>
            </a:r>
            <a:endParaRPr lang="en-US" altLang="zh-CN" sz="1100" dirty="0"/>
          </a:p>
          <a:p>
            <a:r>
              <a:rPr lang="zh-CN" altLang="en-US" sz="1100" dirty="0"/>
              <a:t>弹出新增员工的对话框（模态框）</a:t>
            </a:r>
            <a:endParaRPr lang="en-US" altLang="zh-CN" sz="1100" dirty="0"/>
          </a:p>
          <a:p>
            <a:r>
              <a:rPr lang="zh-CN" altLang="en-US" sz="1100" dirty="0"/>
              <a:t>数据库查询部门列表，显示在对话框中</a:t>
            </a:r>
            <a:endParaRPr lang="en-US" altLang="zh-CN" sz="1100" dirty="0"/>
          </a:p>
          <a:p>
            <a:r>
              <a:rPr lang="zh-CN" altLang="en-US" sz="1100" dirty="0"/>
              <a:t>用户输入数据</a:t>
            </a:r>
            <a:endParaRPr lang="en-US" altLang="zh-CN" sz="1100" dirty="0"/>
          </a:p>
          <a:p>
            <a:pPr lvl="1"/>
            <a:r>
              <a:rPr lang="zh-CN" altLang="en-US" sz="700" dirty="0"/>
              <a:t>校验数据</a:t>
            </a:r>
            <a:endParaRPr lang="en-US" altLang="zh-CN" sz="700" dirty="0"/>
          </a:p>
          <a:p>
            <a:r>
              <a:rPr lang="zh-CN" altLang="en-US" sz="1100" dirty="0"/>
              <a:t>完成保存</a:t>
            </a:r>
            <a:endParaRPr lang="en-US" altLang="zh-CN" sz="1100" dirty="0"/>
          </a:p>
        </p:txBody>
      </p:sp>
    </p:spTree>
    <p:extLst>
      <p:ext uri="{BB962C8B-B14F-4D97-AF65-F5344CB8AC3E}">
        <p14:creationId xmlns:p14="http://schemas.microsoft.com/office/powerpoint/2010/main" val="22037605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154B7-C37A-4F2E-B5BE-A9F8277AE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新增按钮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8A0D80-E271-448E-A893-7FE346A03E33}"/>
              </a:ext>
            </a:extLst>
          </p:cNvPr>
          <p:cNvSpPr txBox="1"/>
          <p:nvPr/>
        </p:nvSpPr>
        <p:spPr>
          <a:xfrm>
            <a:off x="1028700" y="16906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新增按钮绑定事件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D56170-9C1B-4330-8EFC-B922B9578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359581"/>
            <a:ext cx="4295775" cy="2438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EBA237-DA3E-4F0B-A91D-3E041CD76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5167312"/>
            <a:ext cx="57340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79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8978E2-001D-4765-A6D8-B3E4B296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数据库表设计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3E449D6-F688-44DE-8DFE-A9ADB94D7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928" y="1583887"/>
            <a:ext cx="77376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681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2A708C-8B7F-49EB-8A67-FDA3E7288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模态框数据分析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9B1936-295C-49A4-8EA5-88765A47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4" y="1690688"/>
            <a:ext cx="8201025" cy="332493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DA6778D-8262-4E6C-A8B6-EF4DF155B49D}"/>
              </a:ext>
            </a:extLst>
          </p:cNvPr>
          <p:cNvSpPr txBox="1"/>
          <p:nvPr/>
        </p:nvSpPr>
        <p:spPr>
          <a:xfrm>
            <a:off x="952500" y="5457825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姓名和邮箱要做前端</a:t>
            </a:r>
            <a:r>
              <a:rPr lang="en-US" altLang="zh-CN" dirty="0"/>
              <a:t>+</a:t>
            </a:r>
            <a:r>
              <a:rPr lang="zh-CN" altLang="en-US" dirty="0"/>
              <a:t>后端校验</a:t>
            </a:r>
            <a:endParaRPr lang="en-US" altLang="zh-CN" dirty="0"/>
          </a:p>
          <a:p>
            <a:r>
              <a:rPr lang="zh-CN" altLang="en-US" dirty="0"/>
              <a:t>部门根据数据库信息返回的添加进去</a:t>
            </a:r>
          </a:p>
        </p:txBody>
      </p:sp>
    </p:spTree>
    <p:extLst>
      <p:ext uri="{BB962C8B-B14F-4D97-AF65-F5344CB8AC3E}">
        <p14:creationId xmlns:p14="http://schemas.microsoft.com/office/powerpoint/2010/main" val="22237619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B3AEC-F082-4F66-B411-2537E5F1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模态框的编写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FA13FD-6E9B-4278-918E-047CF2184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68" y="2272512"/>
            <a:ext cx="5906813" cy="40627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7540205-EB5D-4C6D-AD97-39FAF498DA67}"/>
              </a:ext>
            </a:extLst>
          </p:cNvPr>
          <p:cNvSpPr txBox="1"/>
          <p:nvPr/>
        </p:nvSpPr>
        <p:spPr>
          <a:xfrm>
            <a:off x="1072055" y="1690688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参照</a:t>
            </a:r>
            <a:r>
              <a:rPr lang="en-US" altLang="zh-CN" dirty="0"/>
              <a:t>Bootstrap</a:t>
            </a:r>
            <a:r>
              <a:rPr lang="zh-CN" altLang="en-US" dirty="0"/>
              <a:t>官网的样式进行编写</a:t>
            </a:r>
          </a:p>
        </p:txBody>
      </p:sp>
    </p:spTree>
    <p:extLst>
      <p:ext uri="{BB962C8B-B14F-4D97-AF65-F5344CB8AC3E}">
        <p14:creationId xmlns:p14="http://schemas.microsoft.com/office/powerpoint/2010/main" val="154124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5B4E14-BB2C-49A8-9DDF-16F52B667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查出部门信息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3C6A2E-0ABA-4D60-8124-5BBE92C2F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95529"/>
            <a:ext cx="4643436" cy="21478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5D60A80-A03A-44F7-AC76-8453B375B4EF}"/>
              </a:ext>
            </a:extLst>
          </p:cNvPr>
          <p:cNvSpPr txBox="1"/>
          <p:nvPr/>
        </p:nvSpPr>
        <p:spPr>
          <a:xfrm>
            <a:off x="0" y="1526197"/>
            <a:ext cx="161454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发出</a:t>
            </a:r>
            <a:r>
              <a:rPr lang="en-US" altLang="zh-CN" dirty="0"/>
              <a:t>AJAX</a:t>
            </a:r>
            <a:r>
              <a:rPr lang="zh-CN" altLang="en-US" dirty="0"/>
              <a:t>请求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94A4C0-6E0D-4411-B570-3B5D824C7563}"/>
              </a:ext>
            </a:extLst>
          </p:cNvPr>
          <p:cNvSpPr txBox="1"/>
          <p:nvPr/>
        </p:nvSpPr>
        <p:spPr>
          <a:xfrm>
            <a:off x="5473700" y="1423777"/>
            <a:ext cx="302999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由</a:t>
            </a:r>
            <a:r>
              <a:rPr lang="en-US" altLang="zh-CN" dirty="0" err="1"/>
              <a:t>DepartmentController</a:t>
            </a:r>
            <a:r>
              <a:rPr lang="zh-CN" altLang="en-US" dirty="0"/>
              <a:t>处理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268A30-2019-45F3-BF09-B6F67BA81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778" y="1895529"/>
            <a:ext cx="3607839" cy="26356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E98ADD-032A-4A7A-84DC-6083BC62C901}"/>
              </a:ext>
            </a:extLst>
          </p:cNvPr>
          <p:cNvSpPr txBox="1"/>
          <p:nvPr/>
        </p:nvSpPr>
        <p:spPr>
          <a:xfrm>
            <a:off x="5473700" y="4773006"/>
            <a:ext cx="413125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发到</a:t>
            </a:r>
            <a:r>
              <a:rPr lang="en-US" altLang="zh-CN" dirty="0"/>
              <a:t>service</a:t>
            </a:r>
            <a:r>
              <a:rPr lang="zh-CN" altLang="en-US" dirty="0"/>
              <a:t>层的</a:t>
            </a:r>
            <a:r>
              <a:rPr lang="en-US" altLang="zh-CN" dirty="0" err="1"/>
              <a:t>DepartmentService</a:t>
            </a:r>
            <a:r>
              <a:rPr lang="zh-CN" altLang="en-US" dirty="0"/>
              <a:t>处理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1E82FE-654D-4803-A230-0AA31574C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778" y="5310176"/>
            <a:ext cx="4737373" cy="15149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0D94921-B023-4CDB-B0A2-AE8F2D623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5434328"/>
            <a:ext cx="3741738" cy="26091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49A5B42-335C-4150-948C-2B1B570BEC9B}"/>
              </a:ext>
            </a:extLst>
          </p:cNvPr>
          <p:cNvSpPr txBox="1"/>
          <p:nvPr/>
        </p:nvSpPr>
        <p:spPr>
          <a:xfrm>
            <a:off x="0" y="4773006"/>
            <a:ext cx="28296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发到</a:t>
            </a:r>
            <a:r>
              <a:rPr lang="en-US" altLang="zh-CN" dirty="0"/>
              <a:t>DAO</a:t>
            </a:r>
            <a:r>
              <a:rPr lang="zh-CN" altLang="en-US" dirty="0"/>
              <a:t>层的</a:t>
            </a:r>
            <a:r>
              <a:rPr lang="en-US" altLang="zh-CN" dirty="0"/>
              <a:t>Mapper</a:t>
            </a:r>
            <a:r>
              <a:rPr lang="zh-CN" altLang="en-US" dirty="0"/>
              <a:t>处理</a:t>
            </a:r>
            <a:endParaRPr lang="en-US" altLang="zh-CN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B5E8E5A-B08A-4123-A620-076E2AC58184}"/>
              </a:ext>
            </a:extLst>
          </p:cNvPr>
          <p:cNvCxnSpPr>
            <a:stCxn id="5" idx="3"/>
          </p:cNvCxnSpPr>
          <p:nvPr/>
        </p:nvCxnSpPr>
        <p:spPr>
          <a:xfrm>
            <a:off x="1614545" y="1710863"/>
            <a:ext cx="3655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4A35C31E-AE6B-463A-9F14-B648C70D1FF4}"/>
              </a:ext>
            </a:extLst>
          </p:cNvPr>
          <p:cNvCxnSpPr>
            <a:stCxn id="6" idx="3"/>
            <a:endCxn id="8" idx="3"/>
          </p:cNvCxnSpPr>
          <p:nvPr/>
        </p:nvCxnSpPr>
        <p:spPr>
          <a:xfrm>
            <a:off x="8503697" y="1608443"/>
            <a:ext cx="1101262" cy="3349229"/>
          </a:xfrm>
          <a:prstGeom prst="bentConnector3">
            <a:avLst>
              <a:gd name="adj1" fmla="val 2060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618F2FE-4BF1-45E2-9713-E3E6D8E89BC4}"/>
              </a:ext>
            </a:extLst>
          </p:cNvPr>
          <p:cNvCxnSpPr>
            <a:stCxn id="8" idx="1"/>
            <a:endCxn id="11" idx="3"/>
          </p:cNvCxnSpPr>
          <p:nvPr/>
        </p:nvCxnSpPr>
        <p:spPr>
          <a:xfrm flipH="1">
            <a:off x="2829621" y="4957672"/>
            <a:ext cx="26440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896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F4F4F-1251-4492-9A42-94E1FCDE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前端校验用户名和邮箱是否合法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377F8C-9A72-4F60-B50D-55431F586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102100" cy="24740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D79112-AF3B-4646-B6EC-A452B13DF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64753"/>
            <a:ext cx="4102100" cy="17925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7A1167-7C16-46D4-A137-E32B6D293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069" y="2456047"/>
            <a:ext cx="4708533" cy="221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9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107AB3-8F9C-4A55-BB5E-09885115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后端校验用户名和邮箱是否合法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F79B79-F035-40F5-8DC9-153F811E7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49700" cy="358775"/>
          </a:xfrm>
        </p:spPr>
        <p:txBody>
          <a:bodyPr>
            <a:normAutofit/>
          </a:bodyPr>
          <a:lstStyle/>
          <a:p>
            <a:r>
              <a:rPr lang="zh-CN" altLang="en-US" sz="1100" dirty="0"/>
              <a:t>使用的是</a:t>
            </a:r>
            <a:r>
              <a:rPr lang="en-US" altLang="zh-CN" sz="1100" dirty="0"/>
              <a:t>JSR303</a:t>
            </a:r>
            <a:r>
              <a:rPr lang="zh-CN" altLang="en-US" sz="1100" dirty="0"/>
              <a:t>校验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46F819-6921-412B-A1FA-7B98BA4EF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4700"/>
            <a:ext cx="2352675" cy="45720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88DB317-B69A-4534-B143-6BAA4188680F}"/>
              </a:ext>
            </a:extLst>
          </p:cNvPr>
          <p:cNvSpPr txBox="1">
            <a:spLocks/>
          </p:cNvSpPr>
          <p:nvPr/>
        </p:nvSpPr>
        <p:spPr>
          <a:xfrm>
            <a:off x="838200" y="3276600"/>
            <a:ext cx="77343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/>
              <a:t>当输入框输入完成移开鼠标之后，发送</a:t>
            </a:r>
            <a:r>
              <a:rPr lang="en-US" altLang="zh-CN" sz="1100" dirty="0"/>
              <a:t>AJAX</a:t>
            </a:r>
            <a:r>
              <a:rPr lang="zh-CN" altLang="en-US" sz="1100" dirty="0"/>
              <a:t>到服务器请求用户名是否已经存在，并且是否是合法的用户名</a:t>
            </a:r>
          </a:p>
        </p:txBody>
      </p:sp>
    </p:spTree>
    <p:extLst>
      <p:ext uri="{BB962C8B-B14F-4D97-AF65-F5344CB8AC3E}">
        <p14:creationId xmlns:p14="http://schemas.microsoft.com/office/powerpoint/2010/main" val="17267798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E1811-4D75-4F27-AAC8-154CFA71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后端校验的</a:t>
            </a:r>
            <a:r>
              <a:rPr lang="en-US" altLang="zh-CN" dirty="0"/>
              <a:t>AJAX</a:t>
            </a:r>
            <a:r>
              <a:rPr lang="zh-CN" altLang="en-US" dirty="0"/>
              <a:t>编写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5111EC-5ECE-49BE-AA37-8D7933B5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44" y="1854200"/>
            <a:ext cx="3124200" cy="21786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3CA73B-4225-4F69-8B8F-A09684324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079" y="2009716"/>
            <a:ext cx="3357563" cy="20230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EAA77C-250E-4CCA-8948-2C30EE905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077" y="2009716"/>
            <a:ext cx="3983038" cy="16010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055515-7128-43F3-916A-BA52B986D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444" y="5085557"/>
            <a:ext cx="4813981" cy="16067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468D232-DF3B-44ED-927E-93CBBFE99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077" y="4490035"/>
            <a:ext cx="4086516" cy="52185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7382AA2-BD4E-41DE-BE11-F3A1876991AC}"/>
              </a:ext>
            </a:extLst>
          </p:cNvPr>
          <p:cNvSpPr txBox="1"/>
          <p:nvPr/>
        </p:nvSpPr>
        <p:spPr>
          <a:xfrm>
            <a:off x="229444" y="1403112"/>
            <a:ext cx="161454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发出</a:t>
            </a:r>
            <a:r>
              <a:rPr lang="en-US" altLang="zh-CN" dirty="0"/>
              <a:t>AJAX</a:t>
            </a:r>
            <a:r>
              <a:rPr lang="zh-CN" altLang="en-US" dirty="0"/>
              <a:t>请求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29C10A-64A0-4213-B56D-34BB791591D0}"/>
              </a:ext>
            </a:extLst>
          </p:cNvPr>
          <p:cNvSpPr txBox="1"/>
          <p:nvPr/>
        </p:nvSpPr>
        <p:spPr>
          <a:xfrm>
            <a:off x="3836079" y="1403112"/>
            <a:ext cx="2605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err="1"/>
              <a:t>EmployeeController</a:t>
            </a:r>
            <a:r>
              <a:rPr lang="zh-CN" altLang="en-US" dirty="0"/>
              <a:t>处理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D3EC78-CEDC-460C-885A-E8AFA89AA680}"/>
              </a:ext>
            </a:extLst>
          </p:cNvPr>
          <p:cNvSpPr txBox="1"/>
          <p:nvPr/>
        </p:nvSpPr>
        <p:spPr>
          <a:xfrm>
            <a:off x="7676077" y="1403112"/>
            <a:ext cx="231505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err="1"/>
              <a:t>EmployeeService</a:t>
            </a:r>
            <a:r>
              <a:rPr lang="zh-CN" altLang="en-US" dirty="0"/>
              <a:t>处理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D0FDABA-5736-405B-8D5E-32B7BCC9D033}"/>
              </a:ext>
            </a:extLst>
          </p:cNvPr>
          <p:cNvSpPr txBox="1"/>
          <p:nvPr/>
        </p:nvSpPr>
        <p:spPr>
          <a:xfrm>
            <a:off x="7676077" y="4032809"/>
            <a:ext cx="23968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err="1"/>
              <a:t>EmployeeMapper</a:t>
            </a:r>
            <a:r>
              <a:rPr lang="zh-CN" altLang="en-US" dirty="0"/>
              <a:t>处理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844E027-8494-4A04-AEAE-73B1F7D52D4B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1843989" y="1587778"/>
            <a:ext cx="1992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F208519-30F3-411F-B339-0F388DC7057B}"/>
              </a:ext>
            </a:extLst>
          </p:cNvPr>
          <p:cNvCxnSpPr>
            <a:endCxn id="11" idx="1"/>
          </p:cNvCxnSpPr>
          <p:nvPr/>
        </p:nvCxnSpPr>
        <p:spPr>
          <a:xfrm>
            <a:off x="6441279" y="1587778"/>
            <a:ext cx="12347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D587A8B3-6D72-4171-B017-20B7AC4DC623}"/>
              </a:ext>
            </a:extLst>
          </p:cNvPr>
          <p:cNvCxnSpPr>
            <a:stCxn id="11" idx="3"/>
            <a:endCxn id="12" idx="3"/>
          </p:cNvCxnSpPr>
          <p:nvPr/>
        </p:nvCxnSpPr>
        <p:spPr>
          <a:xfrm>
            <a:off x="9991134" y="1587778"/>
            <a:ext cx="81753" cy="2629697"/>
          </a:xfrm>
          <a:prstGeom prst="bentConnector3">
            <a:avLst>
              <a:gd name="adj1" fmla="val 21226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B4DCD2A-3595-437F-805B-88F19C472FCD}"/>
              </a:ext>
            </a:extLst>
          </p:cNvPr>
          <p:cNvSpPr txBox="1"/>
          <p:nvPr/>
        </p:nvSpPr>
        <p:spPr>
          <a:xfrm>
            <a:off x="229444" y="4709637"/>
            <a:ext cx="34195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JSR303</a:t>
            </a:r>
            <a:r>
              <a:rPr lang="zh-CN" altLang="en-US" dirty="0"/>
              <a:t>校验，直接配置在实体中</a:t>
            </a:r>
          </a:p>
        </p:txBody>
      </p:sp>
    </p:spTree>
    <p:extLst>
      <p:ext uri="{BB962C8B-B14F-4D97-AF65-F5344CB8AC3E}">
        <p14:creationId xmlns:p14="http://schemas.microsoft.com/office/powerpoint/2010/main" val="14867359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6B0A45-F07D-4F0B-854F-5E92FC1CB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后端校验的</a:t>
            </a:r>
            <a:r>
              <a:rPr lang="en-US" altLang="zh-CN" dirty="0"/>
              <a:t>AJAX</a:t>
            </a:r>
            <a:r>
              <a:rPr lang="zh-CN" altLang="en-US" dirty="0"/>
              <a:t>编写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C5FB55-0D30-417E-B354-F0C5D1B99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5625"/>
          </a:xfrm>
        </p:spPr>
        <p:txBody>
          <a:bodyPr/>
          <a:lstStyle/>
          <a:p>
            <a:r>
              <a:rPr lang="zh-CN" altLang="en-US" dirty="0"/>
              <a:t>如果校验不通过，那么保存信息的按钮应处于不可用状态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C7ACF0-2690-4E8D-AB95-43B0EF94D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31523"/>
            <a:ext cx="4890558" cy="396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466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7CC52-A28E-4F33-9D5C-A61FEE712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保存新增的员工信息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C96C30-6FC2-4F8F-85B3-86C7DCA0D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3523"/>
            <a:ext cx="6092029" cy="35318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80C6755-AE84-45B1-93CE-69FE520F4B2A}"/>
              </a:ext>
            </a:extLst>
          </p:cNvPr>
          <p:cNvSpPr txBox="1"/>
          <p:nvPr/>
        </p:nvSpPr>
        <p:spPr>
          <a:xfrm>
            <a:off x="-106680" y="1506022"/>
            <a:ext cx="590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调用的是</a:t>
            </a:r>
            <a:r>
              <a:rPr lang="en-US" altLang="zh-CN" dirty="0" err="1"/>
              <a:t>Jquery</a:t>
            </a:r>
            <a:r>
              <a:rPr lang="zh-CN" altLang="en-US" dirty="0"/>
              <a:t>的</a:t>
            </a:r>
            <a:r>
              <a:rPr lang="en-US" altLang="zh-CN" dirty="0"/>
              <a:t>serialize()</a:t>
            </a:r>
            <a:r>
              <a:rPr lang="zh-CN" altLang="en-US" dirty="0"/>
              <a:t>方法，把表单数据包装成对象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B64270-2350-4DC4-9A1C-F0044F80E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155" y="1791059"/>
            <a:ext cx="4347301" cy="23034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36C298-E340-45AF-B6E1-A79F148EB6B1}"/>
              </a:ext>
            </a:extLst>
          </p:cNvPr>
          <p:cNvSpPr txBox="1"/>
          <p:nvPr/>
        </p:nvSpPr>
        <p:spPr>
          <a:xfrm>
            <a:off x="6706356" y="465496"/>
            <a:ext cx="4668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Controller</a:t>
            </a:r>
            <a:r>
              <a:rPr lang="zh-CN" altLang="en-US" dirty="0"/>
              <a:t>进行处理，</a:t>
            </a:r>
            <a:r>
              <a:rPr lang="en-US" altLang="zh-CN" dirty="0"/>
              <a:t>Valid</a:t>
            </a:r>
            <a:r>
              <a:rPr lang="zh-CN" altLang="en-US" dirty="0"/>
              <a:t>是</a:t>
            </a:r>
            <a:r>
              <a:rPr lang="en-US" altLang="zh-CN" dirty="0"/>
              <a:t>JSR303</a:t>
            </a:r>
            <a:r>
              <a:rPr lang="zh-CN" altLang="en-US" dirty="0"/>
              <a:t>的注解，</a:t>
            </a:r>
            <a:endParaRPr lang="en-US" altLang="zh-CN" dirty="0"/>
          </a:p>
          <a:p>
            <a:r>
              <a:rPr lang="zh-CN" altLang="en-US" dirty="0"/>
              <a:t>要在</a:t>
            </a:r>
            <a:r>
              <a:rPr lang="en-US" altLang="zh-CN" dirty="0" err="1"/>
              <a:t>mvc</a:t>
            </a:r>
            <a:r>
              <a:rPr lang="zh-CN" altLang="en-US" dirty="0"/>
              <a:t>的配置文件中先配置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682BBB-DA1F-497B-B377-E26034A13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500" y="1144728"/>
            <a:ext cx="4927620" cy="36933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FE95DF2-8597-4C0A-953F-C74E3C4F3787}"/>
              </a:ext>
            </a:extLst>
          </p:cNvPr>
          <p:cNvSpPr txBox="1"/>
          <p:nvPr/>
        </p:nvSpPr>
        <p:spPr>
          <a:xfrm>
            <a:off x="6755155" y="4393322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校验通过后调用</a:t>
            </a:r>
            <a:r>
              <a:rPr lang="en-US" altLang="zh-CN" dirty="0"/>
              <a:t>service</a:t>
            </a:r>
            <a:r>
              <a:rPr lang="zh-CN" altLang="en-US" dirty="0"/>
              <a:t>的保存方法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441B047-7AE7-4BD8-A8D6-69107309C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500" y="4886651"/>
            <a:ext cx="4495800" cy="1562100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8A8D927-3622-46D7-9418-47B702E89E56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795898" y="788662"/>
            <a:ext cx="910458" cy="902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14AE9AD-18DB-49A2-B06E-01818226A80B}"/>
              </a:ext>
            </a:extLst>
          </p:cNvPr>
          <p:cNvCxnSpPr/>
          <p:nvPr/>
        </p:nvCxnSpPr>
        <p:spPr>
          <a:xfrm>
            <a:off x="8692055" y="3983421"/>
            <a:ext cx="0" cy="536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2941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64ABB-F1CF-4259-A661-321B8B399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修改员工信息功能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A1FF3C-D573-4218-B21A-1BC81A1C8BFC}"/>
              </a:ext>
            </a:extLst>
          </p:cNvPr>
          <p:cNvSpPr txBox="1"/>
          <p:nvPr/>
        </p:nvSpPr>
        <p:spPr>
          <a:xfrm>
            <a:off x="1072055" y="1870841"/>
            <a:ext cx="1109470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点击修改按钮，发送</a:t>
            </a:r>
            <a:r>
              <a:rPr lang="en-US" altLang="zh-CN" dirty="0"/>
              <a:t>AJAX</a:t>
            </a:r>
            <a:r>
              <a:rPr lang="zh-CN" altLang="en-US" dirty="0"/>
              <a:t>信息，请求当前修改员工的数据库信息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弹出模态框，回显员工信息，姓名不允许修改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校验邮箱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注意：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由于修改和删除按钮都是页面加载完成后，由</a:t>
            </a:r>
            <a:r>
              <a:rPr lang="en-US" altLang="zh-CN" dirty="0"/>
              <a:t>AJAX</a:t>
            </a:r>
            <a:r>
              <a:rPr lang="zh-CN" altLang="en-US" dirty="0"/>
              <a:t>发送请求，再添加到页面的，所有</a:t>
            </a:r>
            <a:r>
              <a:rPr lang="en-US" altLang="zh-CN" dirty="0"/>
              <a:t>click</a:t>
            </a:r>
            <a:r>
              <a:rPr lang="zh-CN" altLang="en-US" dirty="0"/>
              <a:t>事件不生效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要使用</a:t>
            </a:r>
            <a:r>
              <a:rPr lang="en-US" altLang="zh-CN" dirty="0" err="1"/>
              <a:t>dom</a:t>
            </a:r>
            <a:r>
              <a:rPr lang="zh-CN" altLang="en-US" dirty="0"/>
              <a:t>对象操作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lvl="1"/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483C64-380B-42A8-82B4-1F42F2D4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489" y="4592552"/>
            <a:ext cx="4761187" cy="205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760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93FFD-F65B-4015-A5F1-5D0459B5E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6EB971-6EE8-4E13-9EFD-5775A2928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863122"/>
            <a:ext cx="110204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10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2F5E7-82B9-49DF-AED8-F631660A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准备工作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04E9F4-F41C-4355-BCB6-556619F51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Spring</a:t>
            </a:r>
            <a:r>
              <a:rPr lang="zh-CN" altLang="en-US" dirty="0"/>
              <a:t>官方提供的</a:t>
            </a:r>
            <a:r>
              <a:rPr lang="en-US" altLang="zh-CN" dirty="0"/>
              <a:t>STS</a:t>
            </a:r>
            <a:r>
              <a:rPr lang="zh-CN" altLang="en-US" dirty="0"/>
              <a:t>开发工具，其实就是定制化的</a:t>
            </a:r>
            <a:r>
              <a:rPr lang="en-US" altLang="zh-CN" dirty="0"/>
              <a:t>eclipse</a:t>
            </a:r>
          </a:p>
          <a:p>
            <a:r>
              <a:rPr lang="zh-CN" altLang="en-US" dirty="0"/>
              <a:t>配置</a:t>
            </a:r>
            <a:r>
              <a:rPr lang="en-US" altLang="zh-CN" dirty="0"/>
              <a:t>Tomcat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STS</a:t>
            </a:r>
            <a:r>
              <a:rPr lang="zh-CN" altLang="en-US" dirty="0"/>
              <a:t>中配置自定义的</a:t>
            </a:r>
            <a:r>
              <a:rPr lang="en-US" altLang="zh-CN" dirty="0"/>
              <a:t>Maven</a:t>
            </a:r>
            <a:r>
              <a:rPr lang="zh-CN" altLang="en-US" dirty="0"/>
              <a:t>，有自带的，不使用</a:t>
            </a:r>
            <a:endParaRPr lang="en-US" altLang="zh-CN" dirty="0"/>
          </a:p>
          <a:p>
            <a:r>
              <a:rPr lang="zh-CN" altLang="en-US" dirty="0"/>
              <a:t>定义</a:t>
            </a:r>
            <a:r>
              <a:rPr lang="en-US" altLang="zh-CN" dirty="0"/>
              <a:t>Maven</a:t>
            </a:r>
            <a:r>
              <a:rPr lang="zh-CN" altLang="en-US" dirty="0"/>
              <a:t>的配置文件，修改镜像等</a:t>
            </a:r>
            <a:endParaRPr lang="en-US" altLang="zh-CN" dirty="0"/>
          </a:p>
          <a:p>
            <a:r>
              <a:rPr lang="zh-CN" altLang="en-US" dirty="0"/>
              <a:t>创建</a:t>
            </a:r>
            <a:r>
              <a:rPr lang="en-US" altLang="zh-CN" dirty="0"/>
              <a:t>Maven</a:t>
            </a:r>
            <a:r>
              <a:rPr lang="zh-CN" altLang="en-US" dirty="0"/>
              <a:t>工程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4066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2AE65-6CC5-4305-8517-D9F811C4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修改员工信息的模态框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675AF-2931-4616-8ECB-D9BF1ECBE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083" cy="476141"/>
          </a:xfrm>
        </p:spPr>
        <p:txBody>
          <a:bodyPr/>
          <a:lstStyle/>
          <a:p>
            <a:r>
              <a:rPr lang="zh-CN" altLang="en-US" dirty="0"/>
              <a:t>参照新增员工的模态框即可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D6827A-AC7C-4616-854E-122F74E4F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16" y="2444705"/>
            <a:ext cx="5037084" cy="422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163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9944B-22E0-428E-9EAF-7C1F9E100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在生成表格数据的时候就先为修改按钮增加员工</a:t>
            </a:r>
            <a:r>
              <a:rPr lang="en-US" altLang="zh-CN" dirty="0"/>
              <a:t>ID</a:t>
            </a:r>
            <a:r>
              <a:rPr lang="zh-CN" altLang="en-US" dirty="0"/>
              <a:t>的属性，同理删除也要（为后面做准备）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561995-3F90-41A8-B553-46DFFFCB3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6491"/>
            <a:ext cx="4907392" cy="431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778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A84F1-3655-44CF-94D7-660F4CAA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获取部门信息增加到下拉框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33AFAA-EE31-45FF-BE76-6ABBDFF46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6960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635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0AA43-3D04-408D-A82B-E7D466E2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获取员工信息添加到模态框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CBB2B5-4F61-49E3-8243-8199E8A12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3" y="1690688"/>
            <a:ext cx="3900759" cy="33491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B11475-9792-41A2-B01E-15E74021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959" y="1381714"/>
            <a:ext cx="4268407" cy="15577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E85B00-B9CC-488B-8BAF-9128BA3D0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959" y="3124819"/>
            <a:ext cx="4163303" cy="13124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39BB39-B281-4D66-8B0D-5B91D262FA5A}"/>
              </a:ext>
            </a:extLst>
          </p:cNvPr>
          <p:cNvSpPr txBox="1"/>
          <p:nvPr/>
        </p:nvSpPr>
        <p:spPr>
          <a:xfrm>
            <a:off x="4897821" y="5039875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Mapper</a:t>
            </a:r>
            <a:r>
              <a:rPr lang="zh-CN" altLang="en-US" dirty="0"/>
              <a:t>此处省略</a:t>
            </a:r>
          </a:p>
        </p:txBody>
      </p:sp>
    </p:spTree>
    <p:extLst>
      <p:ext uri="{BB962C8B-B14F-4D97-AF65-F5344CB8AC3E}">
        <p14:creationId xmlns:p14="http://schemas.microsoft.com/office/powerpoint/2010/main" val="4263760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4A324-3DA3-4A0E-B8CD-DE7224B5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点击保存按钮更新员工信息到数据库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4777A1-7073-4893-BA52-CB408ED50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376855"/>
            <a:ext cx="4079534" cy="37206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8A8846-E6BD-48D5-89AD-0F137752A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466850"/>
            <a:ext cx="5475890" cy="17625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5A8274-D66E-4811-A24F-8CB16EF47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227" y="3550077"/>
            <a:ext cx="5296187" cy="14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523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385973-0DA2-4AA1-B51F-0457815BF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71675"/>
          </a:xfrm>
        </p:spPr>
        <p:txBody>
          <a:bodyPr>
            <a:normAutofit/>
          </a:bodyPr>
          <a:lstStyle/>
          <a:p>
            <a:r>
              <a:rPr lang="en-US" altLang="zh-CN" dirty="0"/>
              <a:t>TOMCAT</a:t>
            </a:r>
            <a:r>
              <a:rPr lang="zh-CN" altLang="en-US" dirty="0"/>
              <a:t>直接使用</a:t>
            </a:r>
            <a:r>
              <a:rPr lang="en-US" altLang="zh-CN" dirty="0"/>
              <a:t>PUT</a:t>
            </a:r>
            <a:r>
              <a:rPr lang="zh-CN" altLang="en-US" dirty="0"/>
              <a:t>请求的时候不会封装请求体数据，要使用</a:t>
            </a:r>
            <a:r>
              <a:rPr lang="en-US" altLang="zh-CN" dirty="0" err="1"/>
              <a:t>SpringMVC</a:t>
            </a:r>
            <a:r>
              <a:rPr lang="zh-CN" altLang="en-US" dirty="0"/>
              <a:t>的过滤器完成</a:t>
            </a:r>
            <a:r>
              <a:rPr lang="en-US" altLang="zh-CN" dirty="0"/>
              <a:t>PUT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BF98CA2-FF38-4BF7-A81D-332F48EE8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52394"/>
            <a:ext cx="86487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318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927115-C1E7-4774-9FE6-9EBBB19FD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删除功能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FEA21F-2FBA-462F-B08F-9456F7ED9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单个删除</a:t>
            </a:r>
            <a:endParaRPr lang="en-US" altLang="zh-CN" dirty="0"/>
          </a:p>
          <a:p>
            <a:r>
              <a:rPr lang="zh-CN" altLang="en-US" dirty="0"/>
              <a:t>批量删除</a:t>
            </a:r>
            <a:endParaRPr lang="en-US" altLang="zh-CN" dirty="0"/>
          </a:p>
          <a:p>
            <a:pPr lvl="1"/>
            <a:r>
              <a:rPr lang="zh-CN" altLang="en-US" dirty="0"/>
              <a:t>全选功能</a:t>
            </a:r>
          </a:p>
        </p:txBody>
      </p:sp>
    </p:spTree>
    <p:extLst>
      <p:ext uri="{BB962C8B-B14F-4D97-AF65-F5344CB8AC3E}">
        <p14:creationId xmlns:p14="http://schemas.microsoft.com/office/powerpoint/2010/main" val="2747348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FD508A-B8EA-4CAE-B458-9EC86632F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单个删除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1E340E-3DFF-4EF9-8ED3-C2DB35E25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01" y="1557338"/>
            <a:ext cx="4455566" cy="25194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F1DE85-9DA9-4000-9BA1-1EE958677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688" y="271792"/>
            <a:ext cx="3830773" cy="33505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4595D0-52E1-475E-9C6E-562139019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688" y="4076816"/>
            <a:ext cx="47720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829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9FE2D0-C7CD-4011-9F43-F2002A807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添加选择按钮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5970A-9F50-41F1-9589-1504D9A9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83" y="4694073"/>
            <a:ext cx="9267825" cy="1943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45394C-099A-43EE-9FA3-7B4DD630B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40" y="1368731"/>
            <a:ext cx="5163860" cy="32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003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5F89C0-CC5B-4C59-B287-A534D39C8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批量删除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FD00F2-C198-456A-9D30-9EC957724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74960" cy="48505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FA3187-D7BB-46CF-9665-69DDF9C45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203" y="0"/>
            <a:ext cx="4729949" cy="41404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B4BF3B-6DC8-4A4C-87DF-A907F7AD9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203" y="4342416"/>
            <a:ext cx="4365700" cy="206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43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FB08F-6016-48BE-9073-626FF2D2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下载和安装</a:t>
            </a:r>
            <a:r>
              <a:rPr lang="en-US" altLang="zh-CN" dirty="0"/>
              <a:t>STS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8711B5-D32E-450E-A4E8-1ED4A3193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https://spring.io/tools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9483B8-37F2-4A4F-964F-828ED6D35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63" y="2475013"/>
            <a:ext cx="7776998" cy="401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590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50056DE-CC7F-4DF9-8BE2-91CD21324C73}"/>
              </a:ext>
            </a:extLst>
          </p:cNvPr>
          <p:cNvSpPr/>
          <p:nvPr/>
        </p:nvSpPr>
        <p:spPr>
          <a:xfrm>
            <a:off x="2701158" y="1182413"/>
            <a:ext cx="8261131" cy="55362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/>
              <a:t>Tomcat</a:t>
            </a:r>
            <a:r>
              <a:rPr lang="zh-CN" altLang="en-US" dirty="0"/>
              <a:t>服务器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085C07E-1081-45CF-B086-C4A614F0054C}"/>
              </a:ext>
            </a:extLst>
          </p:cNvPr>
          <p:cNvSpPr/>
          <p:nvPr/>
        </p:nvSpPr>
        <p:spPr>
          <a:xfrm>
            <a:off x="2887102" y="1965434"/>
            <a:ext cx="7833449" cy="38572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dirty="0"/>
              <a:t>Spring</a:t>
            </a:r>
            <a:r>
              <a:rPr lang="zh-CN" altLang="en-US" dirty="0"/>
              <a:t>容器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9DAA683-7FCB-4D8E-AC11-70FAB67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690" y="-129598"/>
            <a:ext cx="10515600" cy="1325563"/>
          </a:xfrm>
        </p:spPr>
        <p:txBody>
          <a:bodyPr/>
          <a:lstStyle/>
          <a:p>
            <a:r>
              <a:rPr lang="zh-CN" altLang="en-US" dirty="0"/>
              <a:t>完成架构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BF02619-77D8-4211-97DA-6A4BD2DB91C9}"/>
              </a:ext>
            </a:extLst>
          </p:cNvPr>
          <p:cNvSpPr/>
          <p:nvPr/>
        </p:nvSpPr>
        <p:spPr>
          <a:xfrm>
            <a:off x="239110" y="1848344"/>
            <a:ext cx="1589690" cy="42791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/>
              <a:t>Bootstrap UI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7D136F-DC38-41CF-937A-3E5B6372DA49}"/>
              </a:ext>
            </a:extLst>
          </p:cNvPr>
          <p:cNvSpPr/>
          <p:nvPr/>
        </p:nvSpPr>
        <p:spPr>
          <a:xfrm>
            <a:off x="3216165" y="2554014"/>
            <a:ext cx="2196662" cy="3121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/>
              <a:t>web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46C82F-C4BD-4D4D-85E1-FBF43BE356D5}"/>
              </a:ext>
            </a:extLst>
          </p:cNvPr>
          <p:cNvSpPr/>
          <p:nvPr/>
        </p:nvSpPr>
        <p:spPr>
          <a:xfrm>
            <a:off x="5633544" y="2554014"/>
            <a:ext cx="2196662" cy="3121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/>
              <a:t>service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5199A2-533C-46C0-BA8A-F8B72570DE29}"/>
              </a:ext>
            </a:extLst>
          </p:cNvPr>
          <p:cNvSpPr/>
          <p:nvPr/>
        </p:nvSpPr>
        <p:spPr>
          <a:xfrm>
            <a:off x="8050924" y="2554014"/>
            <a:ext cx="2196662" cy="3121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 err="1"/>
              <a:t>dao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95B8BE-D344-4F8B-AC76-F29C66649ABF}"/>
              </a:ext>
            </a:extLst>
          </p:cNvPr>
          <p:cNvSpPr/>
          <p:nvPr/>
        </p:nvSpPr>
        <p:spPr>
          <a:xfrm>
            <a:off x="3447393" y="3111062"/>
            <a:ext cx="1744717" cy="6831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SpringMVC</a:t>
            </a:r>
            <a:endParaRPr lang="en-US" altLang="zh-CN" dirty="0"/>
          </a:p>
          <a:p>
            <a:pPr algn="ctr"/>
            <a:r>
              <a:rPr lang="zh-CN" altLang="en-US" dirty="0"/>
              <a:t>前端控制器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9D95BFE-75CF-4A45-805A-AA0D6FE2E63A}"/>
              </a:ext>
            </a:extLst>
          </p:cNvPr>
          <p:cNvSpPr/>
          <p:nvPr/>
        </p:nvSpPr>
        <p:spPr>
          <a:xfrm>
            <a:off x="3447393" y="4393324"/>
            <a:ext cx="1744717" cy="6831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XXXController</a:t>
            </a:r>
            <a:endParaRPr lang="en-US" altLang="zh-CN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FBC43A-AFB7-4531-81CF-6D13693C9E5B}"/>
              </a:ext>
            </a:extLst>
          </p:cNvPr>
          <p:cNvSpPr/>
          <p:nvPr/>
        </p:nvSpPr>
        <p:spPr>
          <a:xfrm>
            <a:off x="5938345" y="4393324"/>
            <a:ext cx="1744717" cy="6831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XXXService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F58B76-D613-468B-A8E7-6BF4E061903E}"/>
              </a:ext>
            </a:extLst>
          </p:cNvPr>
          <p:cNvSpPr/>
          <p:nvPr/>
        </p:nvSpPr>
        <p:spPr>
          <a:xfrm>
            <a:off x="8198069" y="2942898"/>
            <a:ext cx="1912883" cy="25329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 err="1"/>
              <a:t>Mybatis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CD7DA90-821D-4F3F-9E7F-4DF4186FACDD}"/>
              </a:ext>
            </a:extLst>
          </p:cNvPr>
          <p:cNvSpPr/>
          <p:nvPr/>
        </p:nvSpPr>
        <p:spPr>
          <a:xfrm>
            <a:off x="8276896" y="3668935"/>
            <a:ext cx="1744717" cy="3172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XXXMapper</a:t>
            </a:r>
            <a:endParaRPr lang="en-US" altLang="zh-CN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F5027D-41B6-47C8-91B3-812B986D118A}"/>
              </a:ext>
            </a:extLst>
          </p:cNvPr>
          <p:cNvSpPr/>
          <p:nvPr/>
        </p:nvSpPr>
        <p:spPr>
          <a:xfrm>
            <a:off x="8276896" y="4366511"/>
            <a:ext cx="1744717" cy="4084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XXXMapper.xml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765B352-EA87-4F41-B7E8-3B1535C36283}"/>
              </a:ext>
            </a:extLst>
          </p:cNvPr>
          <p:cNvSpPr/>
          <p:nvPr/>
        </p:nvSpPr>
        <p:spPr>
          <a:xfrm>
            <a:off x="430924" y="3153102"/>
            <a:ext cx="1135117" cy="1970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 err="1"/>
              <a:t>Jquery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E164F2D-D2EC-423D-A11C-ABBAAE0A0FCF}"/>
              </a:ext>
            </a:extLst>
          </p:cNvPr>
          <p:cNvCxnSpPr>
            <a:cxnSpLocks/>
          </p:cNvCxnSpPr>
          <p:nvPr/>
        </p:nvCxnSpPr>
        <p:spPr>
          <a:xfrm>
            <a:off x="1566041" y="3473668"/>
            <a:ext cx="18813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F549132-B541-42FD-BCC1-F61C6406BA9C}"/>
              </a:ext>
            </a:extLst>
          </p:cNvPr>
          <p:cNvSpPr txBox="1"/>
          <p:nvPr/>
        </p:nvSpPr>
        <p:spPr>
          <a:xfrm>
            <a:off x="1828800" y="3153102"/>
            <a:ext cx="10583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发送</a:t>
            </a:r>
            <a:r>
              <a:rPr lang="en-US" altLang="zh-CN" sz="1100" dirty="0"/>
              <a:t>AJAX</a:t>
            </a:r>
            <a:r>
              <a:rPr lang="zh-CN" altLang="en-US" sz="1100" dirty="0"/>
              <a:t>请求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B338B7A-93DB-4092-B8A6-D22D62749E12}"/>
              </a:ext>
            </a:extLst>
          </p:cNvPr>
          <p:cNvCxnSpPr>
            <a:cxnSpLocks/>
          </p:cNvCxnSpPr>
          <p:nvPr/>
        </p:nvCxnSpPr>
        <p:spPr>
          <a:xfrm flipV="1">
            <a:off x="4729655" y="1035269"/>
            <a:ext cx="0" cy="21178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40F1F5AC-6A17-4DF7-9CC9-5DC086782E7F}"/>
              </a:ext>
            </a:extLst>
          </p:cNvPr>
          <p:cNvSpPr/>
          <p:nvPr/>
        </p:nvSpPr>
        <p:spPr>
          <a:xfrm>
            <a:off x="4046483" y="462455"/>
            <a:ext cx="1366344" cy="562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MVC</a:t>
            </a:r>
            <a:r>
              <a:rPr lang="zh-CN" altLang="en-US" sz="1100" dirty="0"/>
              <a:t>无法处理的静态资源直接交给</a:t>
            </a:r>
            <a:r>
              <a:rPr lang="en-US" altLang="zh-CN" sz="1100" dirty="0"/>
              <a:t>tomcat</a:t>
            </a:r>
            <a:endParaRPr lang="zh-CN" altLang="en-US" sz="1100" dirty="0"/>
          </a:p>
        </p:txBody>
      </p: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092C9EB0-C37B-43C3-A7CA-2086F3D1B8E9}"/>
              </a:ext>
            </a:extLst>
          </p:cNvPr>
          <p:cNvCxnSpPr>
            <a:cxnSpLocks/>
            <a:stCxn id="23" idx="3"/>
            <a:endCxn id="5" idx="0"/>
          </p:cNvCxnSpPr>
          <p:nvPr/>
        </p:nvCxnSpPr>
        <p:spPr>
          <a:xfrm>
            <a:off x="5412827" y="743607"/>
            <a:ext cx="1418897" cy="43880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3AB94304-B382-48EC-B9EB-5701364B74F2}"/>
              </a:ext>
            </a:extLst>
          </p:cNvPr>
          <p:cNvCxnSpPr>
            <a:cxnSpLocks/>
          </p:cNvCxnSpPr>
          <p:nvPr/>
        </p:nvCxnSpPr>
        <p:spPr>
          <a:xfrm>
            <a:off x="3691758" y="3794234"/>
            <a:ext cx="1" cy="5990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EA53B54F-D648-4FE8-B4E3-7401F7EE3FD6}"/>
              </a:ext>
            </a:extLst>
          </p:cNvPr>
          <p:cNvSpPr txBox="1"/>
          <p:nvPr/>
        </p:nvSpPr>
        <p:spPr>
          <a:xfrm>
            <a:off x="3650789" y="3894081"/>
            <a:ext cx="10310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处理器映射器</a:t>
            </a:r>
            <a:endParaRPr lang="en-US" altLang="zh-CN" sz="1100" dirty="0"/>
          </a:p>
          <a:p>
            <a:r>
              <a:rPr lang="zh-CN" altLang="en-US" sz="1100" dirty="0"/>
              <a:t>处理器适配器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00059E4-C077-4647-908C-2050223E213E}"/>
              </a:ext>
            </a:extLst>
          </p:cNvPr>
          <p:cNvCxnSpPr>
            <a:cxnSpLocks/>
          </p:cNvCxnSpPr>
          <p:nvPr/>
        </p:nvCxnSpPr>
        <p:spPr>
          <a:xfrm>
            <a:off x="5192110" y="4734910"/>
            <a:ext cx="74623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D5A23F7-99F3-409B-AC46-2C2AA0D750FE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7683062" y="3153102"/>
            <a:ext cx="1145628" cy="15818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33435BE-F6C6-4AB5-A424-E0E8E909C764}"/>
              </a:ext>
            </a:extLst>
          </p:cNvPr>
          <p:cNvCxnSpPr>
            <a:cxnSpLocks/>
          </p:cNvCxnSpPr>
          <p:nvPr/>
        </p:nvCxnSpPr>
        <p:spPr>
          <a:xfrm>
            <a:off x="9155299" y="3986167"/>
            <a:ext cx="0" cy="3888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F2071D89-5681-4039-AA22-B5278FD8052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9149255" y="3234374"/>
            <a:ext cx="6044" cy="4345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E7C77A3D-F5B2-4794-869B-4652E598EE9F}"/>
              </a:ext>
            </a:extLst>
          </p:cNvPr>
          <p:cNvSpPr/>
          <p:nvPr/>
        </p:nvSpPr>
        <p:spPr>
          <a:xfrm>
            <a:off x="8276896" y="5034224"/>
            <a:ext cx="1744717" cy="4084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sqlsession</a:t>
            </a:r>
            <a:endParaRPr lang="en-US" altLang="zh-CN" dirty="0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A790CF78-B772-4E86-A0AD-B9D350E8D673}"/>
              </a:ext>
            </a:extLst>
          </p:cNvPr>
          <p:cNvCxnSpPr>
            <a:cxnSpLocks/>
          </p:cNvCxnSpPr>
          <p:nvPr/>
        </p:nvCxnSpPr>
        <p:spPr>
          <a:xfrm>
            <a:off x="9155299" y="4734910"/>
            <a:ext cx="0" cy="3888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4B64F21F-D871-4F26-BB26-97638718D694}"/>
              </a:ext>
            </a:extLst>
          </p:cNvPr>
          <p:cNvSpPr/>
          <p:nvPr/>
        </p:nvSpPr>
        <p:spPr>
          <a:xfrm>
            <a:off x="11391900" y="3668935"/>
            <a:ext cx="711200" cy="21537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</a:t>
            </a:r>
            <a:endParaRPr lang="zh-CN" altLang="en-US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E8D59E07-7496-4BC3-A067-DEC5967A9D53}"/>
              </a:ext>
            </a:extLst>
          </p:cNvPr>
          <p:cNvCxnSpPr>
            <a:cxnSpLocks/>
          </p:cNvCxnSpPr>
          <p:nvPr/>
        </p:nvCxnSpPr>
        <p:spPr>
          <a:xfrm>
            <a:off x="10021613" y="5251668"/>
            <a:ext cx="145918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42229243-40C2-4303-ABBB-A4232E8DC636}"/>
              </a:ext>
            </a:extLst>
          </p:cNvPr>
          <p:cNvSpPr txBox="1"/>
          <p:nvPr/>
        </p:nvSpPr>
        <p:spPr>
          <a:xfrm>
            <a:off x="7404100" y="139289"/>
            <a:ext cx="3884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XXXMapper</a:t>
            </a:r>
            <a:r>
              <a:rPr lang="zh-CN" altLang="en-US" dirty="0"/>
              <a:t>自动装配到</a:t>
            </a:r>
            <a:r>
              <a:rPr lang="en-US" altLang="zh-CN" dirty="0" err="1"/>
              <a:t>XXXService</a:t>
            </a:r>
            <a:endParaRPr lang="en-US" altLang="zh-CN" dirty="0"/>
          </a:p>
          <a:p>
            <a:r>
              <a:rPr lang="en-US" altLang="zh-CN" dirty="0" err="1"/>
              <a:t>XXXService</a:t>
            </a:r>
            <a:r>
              <a:rPr lang="en-US" altLang="zh-CN" dirty="0"/>
              <a:t> </a:t>
            </a:r>
            <a:r>
              <a:rPr lang="zh-CN" altLang="en-US" dirty="0"/>
              <a:t>自动装配到</a:t>
            </a:r>
            <a:r>
              <a:rPr lang="en-US" altLang="zh-CN" dirty="0" err="1"/>
              <a:t>XXXController</a:t>
            </a:r>
            <a:endParaRPr lang="zh-CN" altLang="en-US" dirty="0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B6F5E191-6F40-41A1-9905-1FD802D11BDC}"/>
              </a:ext>
            </a:extLst>
          </p:cNvPr>
          <p:cNvCxnSpPr>
            <a:cxnSpLocks/>
          </p:cNvCxnSpPr>
          <p:nvPr/>
        </p:nvCxnSpPr>
        <p:spPr>
          <a:xfrm flipH="1">
            <a:off x="1419311" y="3668935"/>
            <a:ext cx="2028082" cy="11167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5DAAED86-9AD1-4A46-A655-51790274CEFC}"/>
              </a:ext>
            </a:extLst>
          </p:cNvPr>
          <p:cNvSpPr txBox="1"/>
          <p:nvPr/>
        </p:nvSpPr>
        <p:spPr>
          <a:xfrm>
            <a:off x="1856114" y="4024200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返回</a:t>
            </a:r>
            <a:r>
              <a:rPr lang="en-US" altLang="zh-CN" sz="1100" dirty="0"/>
              <a:t>JSON</a:t>
            </a:r>
            <a:endParaRPr lang="zh-CN" altLang="en-US" sz="1100" dirty="0"/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8EEA73C1-0661-4679-920F-F223D8AF9EA3}"/>
              </a:ext>
            </a:extLst>
          </p:cNvPr>
          <p:cNvSpPr/>
          <p:nvPr/>
        </p:nvSpPr>
        <p:spPr>
          <a:xfrm>
            <a:off x="4681840" y="6072379"/>
            <a:ext cx="4271660" cy="591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Maven</a:t>
            </a:r>
            <a:r>
              <a:rPr lang="zh-CN" altLang="en-US" dirty="0"/>
              <a:t>管理</a:t>
            </a:r>
            <a:r>
              <a:rPr lang="en-US" altLang="zh-CN" dirty="0"/>
              <a:t>jar</a:t>
            </a:r>
            <a:r>
              <a:rPr lang="zh-CN" altLang="en-US" dirty="0"/>
              <a:t>包</a:t>
            </a:r>
          </a:p>
        </p:txBody>
      </p:sp>
    </p:spTree>
    <p:extLst>
      <p:ext uri="{BB962C8B-B14F-4D97-AF65-F5344CB8AC3E}">
        <p14:creationId xmlns:p14="http://schemas.microsoft.com/office/powerpoint/2010/main" val="35648435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1B713-2D71-4479-AE9E-3CB0D4D72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58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导出工程成</a:t>
            </a:r>
            <a:r>
              <a:rPr lang="en-US" altLang="zh-CN" dirty="0"/>
              <a:t>war</a:t>
            </a:r>
            <a:r>
              <a:rPr lang="zh-CN" altLang="en-US" dirty="0"/>
              <a:t>包</a:t>
            </a:r>
            <a:br>
              <a:rPr lang="en-US" altLang="zh-CN" dirty="0"/>
            </a:br>
            <a:r>
              <a:rPr lang="zh-CN" altLang="en-US" dirty="0"/>
              <a:t>将包放到</a:t>
            </a:r>
            <a:r>
              <a:rPr lang="en-US" altLang="zh-CN" dirty="0"/>
              <a:t>tomcat</a:t>
            </a:r>
            <a:r>
              <a:rPr lang="zh-CN" altLang="en-US" dirty="0"/>
              <a:t>服务器的</a:t>
            </a:r>
            <a:r>
              <a:rPr lang="en-US" altLang="zh-CN" dirty="0" err="1"/>
              <a:t>webapp</a:t>
            </a:r>
            <a:r>
              <a:rPr lang="zh-CN" altLang="en-US" dirty="0"/>
              <a:t>下</a:t>
            </a:r>
            <a:br>
              <a:rPr lang="en-US" altLang="zh-CN" dirty="0"/>
            </a:br>
            <a:r>
              <a:rPr lang="zh-CN" altLang="en-US" dirty="0"/>
              <a:t>启动</a:t>
            </a:r>
            <a:r>
              <a:rPr lang="en-US" altLang="zh-CN" dirty="0"/>
              <a:t>tomcat</a:t>
            </a:r>
            <a:r>
              <a:rPr lang="zh-CN" altLang="en-US" dirty="0"/>
              <a:t>就会自动部署项目了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C7DC9D-5819-4E82-9375-D2089A7A4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25" y="2058823"/>
            <a:ext cx="7882759" cy="44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5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A89D2D-7525-487B-AEA2-F9D3CA3D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Tomcat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2A738CB-30DF-40E9-9B94-FB29B9B19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64005"/>
            <a:ext cx="4573980" cy="31143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5ACB43-0F0D-4054-94BD-2CE794380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180" y="178664"/>
            <a:ext cx="2780749" cy="2997912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598B5FEC-C458-467A-AD63-A6B088706EDA}"/>
              </a:ext>
            </a:extLst>
          </p:cNvPr>
          <p:cNvSpPr/>
          <p:nvPr/>
        </p:nvSpPr>
        <p:spPr>
          <a:xfrm>
            <a:off x="4638634" y="1884339"/>
            <a:ext cx="653801" cy="83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06FC1B-95C9-4671-A083-94C7F83BE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582" y="3680872"/>
            <a:ext cx="5571980" cy="3100928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21E658C-C211-4BC2-9D49-FD991C432404}"/>
              </a:ext>
            </a:extLst>
          </p:cNvPr>
          <p:cNvCxnSpPr>
            <a:endCxn id="7" idx="0"/>
          </p:cNvCxnSpPr>
          <p:nvPr/>
        </p:nvCxnSpPr>
        <p:spPr>
          <a:xfrm>
            <a:off x="8294255" y="2346036"/>
            <a:ext cx="1040317" cy="1334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030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63DF5-A3F9-4D6E-B726-A7C9A41F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自定义</a:t>
            </a:r>
            <a:r>
              <a:rPr lang="en-US" altLang="zh-CN" dirty="0"/>
              <a:t>Maven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ACFC95-DCA3-45A1-ADFB-0CAB428D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9225"/>
            <a:ext cx="10515600" cy="742084"/>
          </a:xfrm>
        </p:spPr>
        <p:txBody>
          <a:bodyPr/>
          <a:lstStyle/>
          <a:p>
            <a:r>
              <a:rPr lang="zh-CN" altLang="en-US" dirty="0"/>
              <a:t>参考链接：</a:t>
            </a:r>
            <a:r>
              <a:rPr lang="en-US" altLang="zh-CN" dirty="0">
                <a:hlinkClick r:id="rId2"/>
              </a:rPr>
              <a:t>https://www.cnblogs.com/xmzzp/p/4177852.html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34970A-85BE-46E2-A8E2-0BB636416B4C}"/>
              </a:ext>
            </a:extLst>
          </p:cNvPr>
          <p:cNvSpPr txBox="1"/>
          <p:nvPr/>
        </p:nvSpPr>
        <p:spPr>
          <a:xfrm>
            <a:off x="838198" y="1948873"/>
            <a:ext cx="10661075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settings.xml</a:t>
            </a:r>
            <a:r>
              <a:rPr lang="zh-CN" altLang="en-US" sz="900" dirty="0"/>
              <a:t>中，配置</a:t>
            </a:r>
            <a:r>
              <a:rPr lang="en-US" altLang="zh-CN" sz="900" dirty="0"/>
              <a:t>3</a:t>
            </a:r>
            <a:r>
              <a:rPr lang="zh-CN" altLang="en-US" sz="900" dirty="0"/>
              <a:t>个项目：</a:t>
            </a:r>
            <a:br>
              <a:rPr lang="zh-CN" altLang="en-US" sz="900" dirty="0"/>
            </a:br>
            <a:br>
              <a:rPr lang="zh-CN" altLang="en-US" sz="900" dirty="0"/>
            </a:br>
            <a:r>
              <a:rPr lang="zh-CN" altLang="en-US" sz="900" dirty="0"/>
              <a:t>修改本地仓库地址</a:t>
            </a:r>
            <a:br>
              <a:rPr lang="zh-CN" altLang="en-US" sz="900" dirty="0"/>
            </a:br>
            <a:br>
              <a:rPr lang="zh-CN" altLang="en-US" sz="900" dirty="0"/>
            </a:br>
            <a:r>
              <a:rPr lang="zh-CN" altLang="en-US" sz="900" dirty="0"/>
              <a:t>    </a:t>
            </a:r>
            <a:r>
              <a:rPr lang="en-US" altLang="zh-CN" sz="900" dirty="0"/>
              <a:t>&lt;!-- </a:t>
            </a:r>
            <a:r>
              <a:rPr lang="zh-CN" altLang="en-US" sz="900" dirty="0"/>
              <a:t>修改本地仓库地址 </a:t>
            </a:r>
            <a:r>
              <a:rPr lang="en-US" altLang="zh-CN" sz="900" dirty="0"/>
              <a:t>--&gt;</a:t>
            </a:r>
            <a:br>
              <a:rPr lang="zh-CN" altLang="en-US" sz="900" dirty="0"/>
            </a:br>
            <a:r>
              <a:rPr lang="zh-CN" altLang="en-US" sz="900" dirty="0"/>
              <a:t>      </a:t>
            </a:r>
            <a:r>
              <a:rPr lang="en-US" altLang="zh-CN" sz="900" dirty="0"/>
              <a:t>&lt;</a:t>
            </a:r>
            <a:r>
              <a:rPr lang="en-US" altLang="zh-CN" sz="900" dirty="0" err="1"/>
              <a:t>localRepository</a:t>
            </a:r>
            <a:r>
              <a:rPr lang="en-US" altLang="zh-CN" sz="900" dirty="0"/>
              <a:t>&gt;D:/Maven3/repository&lt;/</a:t>
            </a:r>
            <a:r>
              <a:rPr lang="en-US" altLang="zh-CN" sz="900" dirty="0" err="1"/>
              <a:t>localRepository</a:t>
            </a:r>
            <a:r>
              <a:rPr lang="en-US" altLang="zh-CN" sz="900" dirty="0"/>
              <a:t>&gt;</a:t>
            </a:r>
            <a:br>
              <a:rPr lang="en-US" altLang="zh-CN" sz="900" dirty="0"/>
            </a:br>
            <a:br>
              <a:rPr lang="en-US" altLang="zh-CN" sz="900" dirty="0"/>
            </a:br>
            <a:r>
              <a:rPr lang="zh-CN" altLang="en-US" sz="900" dirty="0"/>
              <a:t>切换成阿里云镜像</a:t>
            </a:r>
            <a:br>
              <a:rPr lang="zh-CN" altLang="en-US" sz="900" dirty="0"/>
            </a:br>
            <a:br>
              <a:rPr lang="zh-CN" altLang="en-US" sz="900" dirty="0"/>
            </a:br>
            <a:r>
              <a:rPr lang="zh-CN" altLang="en-US" sz="900" dirty="0"/>
              <a:t>    </a:t>
            </a:r>
            <a:r>
              <a:rPr lang="en-US" altLang="zh-CN" sz="900" dirty="0"/>
              <a:t>&lt;mirrors&gt;</a:t>
            </a:r>
            <a:br>
              <a:rPr lang="en-US" altLang="zh-CN" sz="900" dirty="0"/>
            </a:br>
            <a:r>
              <a:rPr lang="en-US" altLang="zh-CN" sz="900" dirty="0"/>
              <a:t>    </a:t>
            </a:r>
            <a:br>
              <a:rPr lang="en-US" altLang="zh-CN" sz="900" dirty="0"/>
            </a:br>
            <a:r>
              <a:rPr lang="en-US" altLang="zh-CN" sz="900" dirty="0"/>
              <a:t>      &lt;mirror&gt; </a:t>
            </a:r>
            <a:br>
              <a:rPr lang="en-US" altLang="zh-CN" sz="900" dirty="0"/>
            </a:br>
            <a:r>
              <a:rPr lang="en-US" altLang="zh-CN" sz="900" dirty="0"/>
              <a:t>    &lt;id&gt;</a:t>
            </a:r>
            <a:r>
              <a:rPr lang="en-US" altLang="zh-CN" sz="900" dirty="0" err="1"/>
              <a:t>alimaven</a:t>
            </a:r>
            <a:r>
              <a:rPr lang="en-US" altLang="zh-CN" sz="900" dirty="0"/>
              <a:t>&lt;/id&gt; </a:t>
            </a:r>
            <a:br>
              <a:rPr lang="en-US" altLang="zh-CN" sz="900" dirty="0"/>
            </a:br>
            <a:r>
              <a:rPr lang="en-US" altLang="zh-CN" sz="900" dirty="0"/>
              <a:t>    &lt;name&gt;</a:t>
            </a:r>
            <a:r>
              <a:rPr lang="en-US" altLang="zh-CN" sz="900" dirty="0" err="1"/>
              <a:t>aliyun</a:t>
            </a:r>
            <a:r>
              <a:rPr lang="en-US" altLang="zh-CN" sz="900" dirty="0"/>
              <a:t> maven&lt;/name&gt; </a:t>
            </a:r>
            <a:br>
              <a:rPr lang="en-US" altLang="zh-CN" sz="900" dirty="0"/>
            </a:br>
            <a:r>
              <a:rPr lang="en-US" altLang="zh-CN" sz="900" dirty="0"/>
              <a:t>    &lt;</a:t>
            </a:r>
            <a:r>
              <a:rPr lang="en-US" altLang="zh-CN" sz="900" dirty="0" err="1"/>
              <a:t>url</a:t>
            </a:r>
            <a:r>
              <a:rPr lang="en-US" altLang="zh-CN" sz="900" dirty="0"/>
              <a:t>&gt;http://maven.aliyun.com/nexus/content/groups/public/&lt;/url&gt; </a:t>
            </a:r>
            <a:br>
              <a:rPr lang="en-US" altLang="zh-CN" sz="900" dirty="0"/>
            </a:br>
            <a:r>
              <a:rPr lang="en-US" altLang="zh-CN" sz="900" dirty="0"/>
              <a:t>    &lt;</a:t>
            </a:r>
            <a:r>
              <a:rPr lang="en-US" altLang="zh-CN" sz="900" dirty="0" err="1"/>
              <a:t>mirrorOf</a:t>
            </a:r>
            <a:r>
              <a:rPr lang="en-US" altLang="zh-CN" sz="900" dirty="0"/>
              <a:t>&gt;central&lt;/</a:t>
            </a:r>
            <a:r>
              <a:rPr lang="en-US" altLang="zh-CN" sz="900" dirty="0" err="1"/>
              <a:t>mirrorOf</a:t>
            </a:r>
            <a:r>
              <a:rPr lang="en-US" altLang="zh-CN" sz="900" dirty="0"/>
              <a:t>&gt; </a:t>
            </a:r>
            <a:br>
              <a:rPr lang="en-US" altLang="zh-CN" sz="900" dirty="0"/>
            </a:br>
            <a:r>
              <a:rPr lang="en-US" altLang="zh-CN" sz="900" dirty="0"/>
              <a:t>      &lt;/mirror&gt; </a:t>
            </a:r>
            <a:br>
              <a:rPr lang="en-US" altLang="zh-CN" sz="900" dirty="0"/>
            </a:br>
            <a:r>
              <a:rPr lang="en-US" altLang="zh-CN" sz="900" dirty="0"/>
              <a:t>    </a:t>
            </a:r>
            <a:br>
              <a:rPr lang="en-US" altLang="zh-CN" sz="900" dirty="0"/>
            </a:br>
            <a:r>
              <a:rPr lang="en-US" altLang="zh-CN" sz="900" dirty="0"/>
              <a:t>    &lt;/mirrors&gt;</a:t>
            </a:r>
            <a:br>
              <a:rPr lang="en-US" altLang="zh-CN" sz="900" dirty="0"/>
            </a:br>
            <a:br>
              <a:rPr lang="en-US" altLang="zh-CN" sz="900" dirty="0"/>
            </a:br>
            <a:r>
              <a:rPr lang="zh-CN" altLang="en-US" sz="900" dirty="0"/>
              <a:t>配置</a:t>
            </a:r>
            <a:r>
              <a:rPr lang="en-US" altLang="zh-CN" sz="900" dirty="0"/>
              <a:t>JDK</a:t>
            </a:r>
            <a:r>
              <a:rPr lang="zh-CN" altLang="en-US" sz="900" dirty="0"/>
              <a:t>版本</a:t>
            </a:r>
            <a:br>
              <a:rPr lang="zh-CN" altLang="en-US" sz="900" dirty="0"/>
            </a:br>
            <a:br>
              <a:rPr lang="zh-CN" altLang="en-US" sz="900" dirty="0"/>
            </a:br>
            <a:r>
              <a:rPr lang="zh-CN" altLang="en-US" sz="900" dirty="0"/>
              <a:t>    </a:t>
            </a:r>
            <a:r>
              <a:rPr lang="en-US" altLang="zh-CN" sz="900" dirty="0"/>
              <a:t>&lt;profile&gt;</a:t>
            </a:r>
            <a:br>
              <a:rPr lang="en-US" altLang="zh-CN" sz="900" dirty="0"/>
            </a:br>
            <a:r>
              <a:rPr lang="en-US" altLang="zh-CN" sz="900" dirty="0"/>
              <a:t>      &lt;id&gt;jdk-1.7&lt;/id&gt;</a:t>
            </a:r>
            <a:br>
              <a:rPr lang="en-US" altLang="zh-CN" sz="900" dirty="0"/>
            </a:br>
            <a:br>
              <a:rPr lang="en-US" altLang="zh-CN" sz="900" dirty="0"/>
            </a:br>
            <a:r>
              <a:rPr lang="en-US" altLang="zh-CN" sz="900" dirty="0"/>
              <a:t>      &lt;activation&gt;</a:t>
            </a:r>
            <a:br>
              <a:rPr lang="en-US" altLang="zh-CN" sz="900" dirty="0"/>
            </a:br>
            <a:r>
              <a:rPr lang="en-US" altLang="zh-CN" sz="900" dirty="0"/>
              <a:t>        &lt;</a:t>
            </a:r>
            <a:r>
              <a:rPr lang="en-US" altLang="zh-CN" sz="900" dirty="0" err="1"/>
              <a:t>activeByDefault</a:t>
            </a:r>
            <a:r>
              <a:rPr lang="en-US" altLang="zh-CN" sz="900" dirty="0"/>
              <a:t>&gt;true&lt;/</a:t>
            </a:r>
            <a:r>
              <a:rPr lang="en-US" altLang="zh-CN" sz="900" dirty="0" err="1"/>
              <a:t>activeByDefault</a:t>
            </a:r>
            <a:r>
              <a:rPr lang="en-US" altLang="zh-CN" sz="900" dirty="0"/>
              <a:t>&gt;</a:t>
            </a:r>
            <a:br>
              <a:rPr lang="en-US" altLang="zh-CN" sz="900" dirty="0"/>
            </a:br>
            <a:r>
              <a:rPr lang="en-US" altLang="zh-CN" sz="900" dirty="0"/>
              <a:t>        &lt;</a:t>
            </a:r>
            <a:r>
              <a:rPr lang="en-US" altLang="zh-CN" sz="900" dirty="0" err="1"/>
              <a:t>jdk</a:t>
            </a:r>
            <a:r>
              <a:rPr lang="en-US" altLang="zh-CN" sz="900" dirty="0"/>
              <a:t>&gt;1.7&lt;/</a:t>
            </a:r>
            <a:r>
              <a:rPr lang="en-US" altLang="zh-CN" sz="900" dirty="0" err="1"/>
              <a:t>jdk</a:t>
            </a:r>
            <a:r>
              <a:rPr lang="en-US" altLang="zh-CN" sz="900" dirty="0"/>
              <a:t>&gt;</a:t>
            </a:r>
            <a:br>
              <a:rPr lang="en-US" altLang="zh-CN" sz="900" dirty="0"/>
            </a:br>
            <a:r>
              <a:rPr lang="en-US" altLang="zh-CN" sz="900" dirty="0"/>
              <a:t>      &lt;/activation&gt;</a:t>
            </a:r>
            <a:br>
              <a:rPr lang="en-US" altLang="zh-CN" sz="900" dirty="0"/>
            </a:br>
            <a:r>
              <a:rPr lang="en-US" altLang="zh-CN" sz="900" dirty="0"/>
              <a:t>      &lt;properties&gt;</a:t>
            </a:r>
            <a:br>
              <a:rPr lang="en-US" altLang="zh-CN" sz="900" dirty="0"/>
            </a:br>
            <a:r>
              <a:rPr lang="en-US" altLang="zh-CN" sz="900" dirty="0"/>
              <a:t>        &lt;</a:t>
            </a:r>
            <a:r>
              <a:rPr lang="en-US" altLang="zh-CN" sz="900" dirty="0" err="1"/>
              <a:t>maven.compiler.source</a:t>
            </a:r>
            <a:r>
              <a:rPr lang="en-US" altLang="zh-CN" sz="900" dirty="0"/>
              <a:t>&gt;1.7&lt;/</a:t>
            </a:r>
            <a:r>
              <a:rPr lang="en-US" altLang="zh-CN" sz="900" dirty="0" err="1"/>
              <a:t>maven.compiler.source</a:t>
            </a:r>
            <a:r>
              <a:rPr lang="en-US" altLang="zh-CN" sz="900" dirty="0"/>
              <a:t>&gt;</a:t>
            </a:r>
            <a:br>
              <a:rPr lang="en-US" altLang="zh-CN" sz="900" dirty="0"/>
            </a:br>
            <a:r>
              <a:rPr lang="en-US" altLang="zh-CN" sz="900" dirty="0"/>
              <a:t>        &lt;</a:t>
            </a:r>
            <a:r>
              <a:rPr lang="en-US" altLang="zh-CN" sz="900" dirty="0" err="1"/>
              <a:t>maven.compiler.target</a:t>
            </a:r>
            <a:r>
              <a:rPr lang="en-US" altLang="zh-CN" sz="900" dirty="0"/>
              <a:t>&gt;1.7&lt;/</a:t>
            </a:r>
            <a:r>
              <a:rPr lang="en-US" altLang="zh-CN" sz="900" dirty="0" err="1"/>
              <a:t>maven.compiler.target</a:t>
            </a:r>
            <a:r>
              <a:rPr lang="en-US" altLang="zh-CN" sz="900" dirty="0"/>
              <a:t>&gt;</a:t>
            </a:r>
            <a:br>
              <a:rPr lang="en-US" altLang="zh-CN" sz="900" dirty="0"/>
            </a:br>
            <a:r>
              <a:rPr lang="en-US" altLang="zh-CN" sz="900" dirty="0"/>
              <a:t>        &lt;</a:t>
            </a:r>
            <a:r>
              <a:rPr lang="en-US" altLang="zh-CN" sz="900" dirty="0" err="1"/>
              <a:t>maven.compiler.compilerVersion</a:t>
            </a:r>
            <a:r>
              <a:rPr lang="en-US" altLang="zh-CN" sz="900" dirty="0"/>
              <a:t>&gt;1.7&lt;/</a:t>
            </a:r>
            <a:r>
              <a:rPr lang="en-US" altLang="zh-CN" sz="900" dirty="0" err="1"/>
              <a:t>maven.compiler.compilerVersion</a:t>
            </a:r>
            <a:r>
              <a:rPr lang="en-US" altLang="zh-CN" sz="900" dirty="0"/>
              <a:t>&gt;</a:t>
            </a:r>
            <a:br>
              <a:rPr lang="en-US" altLang="zh-CN" sz="900" dirty="0"/>
            </a:br>
            <a:r>
              <a:rPr lang="en-US" altLang="zh-CN" sz="900" dirty="0"/>
              <a:t>      &lt;/properties&gt;</a:t>
            </a:r>
            <a:br>
              <a:rPr lang="en-US" altLang="zh-CN" sz="900" dirty="0"/>
            </a:br>
            <a:r>
              <a:rPr lang="en-US" altLang="zh-CN" sz="900" dirty="0"/>
              <a:t>    &lt;/profile&gt;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1935118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1569</Words>
  <Application>Microsoft Office PowerPoint</Application>
  <PresentationFormat>宽屏</PresentationFormat>
  <Paragraphs>296</Paragraphs>
  <Slides>71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6" baseType="lpstr">
      <vt:lpstr>等线</vt:lpstr>
      <vt:lpstr>等线 Light</vt:lpstr>
      <vt:lpstr>Arial</vt:lpstr>
      <vt:lpstr>Wingdings</vt:lpstr>
      <vt:lpstr>Office 主题​​</vt:lpstr>
      <vt:lpstr>PowerPoint 演示文稿</vt:lpstr>
      <vt:lpstr>功能分解</vt:lpstr>
      <vt:lpstr>技术点</vt:lpstr>
      <vt:lpstr>基础环境搭建</vt:lpstr>
      <vt:lpstr>数据库表设计</vt:lpstr>
      <vt:lpstr>准备工作</vt:lpstr>
      <vt:lpstr>下载和安装STS</vt:lpstr>
      <vt:lpstr>配置Tomcat</vt:lpstr>
      <vt:lpstr>自定义Maven</vt:lpstr>
      <vt:lpstr>创建Maven工程</vt:lpstr>
      <vt:lpstr>配置Maven</vt:lpstr>
      <vt:lpstr>引入jar包</vt:lpstr>
      <vt:lpstr>配置pom.xml文件</vt:lpstr>
      <vt:lpstr>引入BootStrap和JQuery</vt:lpstr>
      <vt:lpstr>编写SSM整合的关键配置文件</vt:lpstr>
      <vt:lpstr>web.xml</vt:lpstr>
      <vt:lpstr>applicationContext.xml</vt:lpstr>
      <vt:lpstr>applicationContext.xml</vt:lpstr>
      <vt:lpstr>applicationContext.xml</vt:lpstr>
      <vt:lpstr>applicationContext.xml</vt:lpstr>
      <vt:lpstr>applicationContext.xml</vt:lpstr>
      <vt:lpstr>springmvc.xml</vt:lpstr>
      <vt:lpstr>springmvc.xml</vt:lpstr>
      <vt:lpstr>mybatis.xml</vt:lpstr>
      <vt:lpstr>手动在数据库中创建数据库表</vt:lpstr>
      <vt:lpstr>mybatis的逆向工程</vt:lpstr>
      <vt:lpstr>使用Java程序实现mybatis逆向</vt:lpstr>
      <vt:lpstr>逆向成功后测试</vt:lpstr>
      <vt:lpstr>测试后检查数据库</vt:lpstr>
      <vt:lpstr>功能开发</vt:lpstr>
      <vt:lpstr>查询和分页的后台代码编写-第一版</vt:lpstr>
      <vt:lpstr>数据分析</vt:lpstr>
      <vt:lpstr>数据分析</vt:lpstr>
      <vt:lpstr>流程图</vt:lpstr>
      <vt:lpstr>分页的实现</vt:lpstr>
      <vt:lpstr>PowerPoint 演示文稿</vt:lpstr>
      <vt:lpstr>Bootstrap搭建UI</vt:lpstr>
      <vt:lpstr>Bootstrap搭建UI</vt:lpstr>
      <vt:lpstr>Bootstrap搭建UI</vt:lpstr>
      <vt:lpstr>第一稿测试</vt:lpstr>
      <vt:lpstr>第一稿存在的问题</vt:lpstr>
      <vt:lpstr>查询和分页的后台代码编写-第二版</vt:lpstr>
      <vt:lpstr>AJAX编写</vt:lpstr>
      <vt:lpstr>AJAX编写</vt:lpstr>
      <vt:lpstr>AJAX编写</vt:lpstr>
      <vt:lpstr>AJAX编写</vt:lpstr>
      <vt:lpstr>流程图</vt:lpstr>
      <vt:lpstr>新增员工信息</vt:lpstr>
      <vt:lpstr>新增按钮</vt:lpstr>
      <vt:lpstr>模态框数据分析</vt:lpstr>
      <vt:lpstr>模态框的编写</vt:lpstr>
      <vt:lpstr>查出部门信息</vt:lpstr>
      <vt:lpstr>前端校验用户名和邮箱是否合法</vt:lpstr>
      <vt:lpstr>后端校验用户名和邮箱是否合法</vt:lpstr>
      <vt:lpstr>后端校验的AJAX编写</vt:lpstr>
      <vt:lpstr>后端校验的AJAX编写</vt:lpstr>
      <vt:lpstr>保存新增的员工信息</vt:lpstr>
      <vt:lpstr>修改员工信息功能</vt:lpstr>
      <vt:lpstr>数据分析</vt:lpstr>
      <vt:lpstr>修改员工信息的模态框</vt:lpstr>
      <vt:lpstr>在生成表格数据的时候就先为修改按钮增加员工ID的属性，同理删除也要（为后面做准备）</vt:lpstr>
      <vt:lpstr>获取部门信息增加到下拉框</vt:lpstr>
      <vt:lpstr>获取员工信息添加到模态框</vt:lpstr>
      <vt:lpstr>点击保存按钮更新员工信息到数据库</vt:lpstr>
      <vt:lpstr>TOMCAT直接使用PUT请求的时候不会封装请求体数据，要使用SpringMVC的过滤器完成PUT</vt:lpstr>
      <vt:lpstr>删除功能</vt:lpstr>
      <vt:lpstr>单个删除</vt:lpstr>
      <vt:lpstr>添加选择按钮</vt:lpstr>
      <vt:lpstr>批量删除</vt:lpstr>
      <vt:lpstr>完成架构</vt:lpstr>
      <vt:lpstr>导出工程成war包 将包放到tomcat服务器的webapp下 启动tomcat就会自动部署项目了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jiaxin wang</dc:creator>
  <cp:lastModifiedBy>jiaxin wang</cp:lastModifiedBy>
  <cp:revision>188</cp:revision>
  <dcterms:created xsi:type="dcterms:W3CDTF">2018-03-30T06:48:31Z</dcterms:created>
  <dcterms:modified xsi:type="dcterms:W3CDTF">2018-03-30T15:50:08Z</dcterms:modified>
</cp:coreProperties>
</file>